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Lst>
  <p:sldSz cx="18288000" cy="10287000"/>
  <p:notesSz cx="6858000" cy="9144000"/>
  <p:embeddedFontLst>
    <p:embeddedFont>
      <p:font typeface="Canva Sans" panose="020B0604020202020204" charset="0"/>
      <p:regular r:id="rId24"/>
    </p:embeddedFont>
    <p:embeddedFont>
      <p:font typeface="Canva Sans Bold" panose="020B0604020202020204" charset="0"/>
      <p:regular r:id="rId25"/>
    </p:embeddedFont>
    <p:embeddedFont>
      <p:font typeface="Montserrat" panose="00000500000000000000" pitchFamily="2" charset="0"/>
      <p:regular r:id="rId26"/>
      <p:bold r:id="rId27"/>
      <p:italic r:id="rId28"/>
      <p:boldItalic r:id="rId29"/>
    </p:embeddedFont>
    <p:embeddedFont>
      <p:font typeface="Montserrat Bold" panose="00000800000000000000" charset="0"/>
      <p:regular r:id="rId30"/>
    </p:embeddedFont>
    <p:embeddedFont>
      <p:font typeface="Montserrat Italics" panose="020B0604020202020204" charset="0"/>
      <p:regular r:id="rId31"/>
    </p:embeddedFont>
    <p:embeddedFont>
      <p:font typeface="Montserrat Ultra-Bold" panose="020B0604020202020204" charset="0"/>
      <p:regular r:id="rId32"/>
    </p:embeddedFont>
    <p:embeddedFont>
      <p:font typeface="Poppins" panose="00000500000000000000" pitchFamily="2" charset="0"/>
      <p:regular r:id="rId33"/>
      <p:bold r:id="rId34"/>
      <p:italic r:id="rId35"/>
      <p:boldItalic r:id="rId36"/>
    </p:embeddedFont>
    <p:embeddedFont>
      <p:font typeface="Poppins Bold" panose="00000800000000000000" charset="0"/>
      <p:regular r:id="rId37"/>
    </p:embeddedFont>
    <p:embeddedFont>
      <p:font typeface="Roboto Bold" panose="02000000000000000000" pitchFamily="2"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4.gif"/><Relationship Id="rId18" Type="http://schemas.openxmlformats.org/officeDocument/2006/relationships/image" Target="../media/image53.gif"/><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21.png"/><Relationship Id="rId16" Type="http://schemas.openxmlformats.org/officeDocument/2006/relationships/image" Target="../media/image37.png"/><Relationship Id="rId20"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2.png"/><Relationship Id="rId5" Type="http://schemas.openxmlformats.org/officeDocument/2006/relationships/image" Target="../media/image24.pn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54.png"/><Relationship Id="rId4" Type="http://schemas.openxmlformats.org/officeDocument/2006/relationships/image" Target="../media/image23.svg"/><Relationship Id="rId9" Type="http://schemas.openxmlformats.org/officeDocument/2006/relationships/image" Target="../media/image30.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2.png"/><Relationship Id="rId7"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42.svg"/><Relationship Id="rId4" Type="http://schemas.openxmlformats.org/officeDocument/2006/relationships/image" Target="../media/image23.sv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2.png"/><Relationship Id="rId7"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56.png"/><Relationship Id="rId5" Type="http://schemas.openxmlformats.org/officeDocument/2006/relationships/image" Target="../media/image24.png"/><Relationship Id="rId10" Type="http://schemas.openxmlformats.org/officeDocument/2006/relationships/image" Target="../media/image42.svg"/><Relationship Id="rId4" Type="http://schemas.openxmlformats.org/officeDocument/2006/relationships/image" Target="../media/image23.sv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2.png"/><Relationship Id="rId7"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42.svg"/><Relationship Id="rId4" Type="http://schemas.openxmlformats.org/officeDocument/2006/relationships/image" Target="../media/image23.sv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2.png"/><Relationship Id="rId7"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57.png"/><Relationship Id="rId5" Type="http://schemas.openxmlformats.org/officeDocument/2006/relationships/image" Target="../media/image24.png"/><Relationship Id="rId10" Type="http://schemas.openxmlformats.org/officeDocument/2006/relationships/image" Target="../media/image42.svg"/><Relationship Id="rId4" Type="http://schemas.openxmlformats.org/officeDocument/2006/relationships/image" Target="../media/image23.sv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gif"/><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2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2.png"/><Relationship Id="rId7" Type="http://schemas.openxmlformats.org/officeDocument/2006/relationships/image" Target="../media/image39.png"/><Relationship Id="rId12"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42.svg"/><Relationship Id="rId4" Type="http://schemas.openxmlformats.org/officeDocument/2006/relationships/image" Target="../media/image23.sv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32.png"/><Relationship Id="rId18" Type="http://schemas.openxmlformats.org/officeDocument/2006/relationships/image" Target="../media/image28.png"/><Relationship Id="rId3" Type="http://schemas.openxmlformats.org/officeDocument/2006/relationships/image" Target="../media/image22.png"/><Relationship Id="rId21" Type="http://schemas.openxmlformats.org/officeDocument/2006/relationships/image" Target="../media/image38.png"/><Relationship Id="rId7" Type="http://schemas.openxmlformats.org/officeDocument/2006/relationships/image" Target="../media/image39.pn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gif"/><Relationship Id="rId10" Type="http://schemas.openxmlformats.org/officeDocument/2006/relationships/image" Target="../media/image42.svg"/><Relationship Id="rId19"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41.png"/><Relationship Id="rId14" Type="http://schemas.openxmlformats.org/officeDocument/2006/relationships/image" Target="../media/image33.svg"/></Relationships>
</file>

<file path=ppt/slides/_rels/slide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2.png"/><Relationship Id="rId7"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42.svg"/><Relationship Id="rId4" Type="http://schemas.openxmlformats.org/officeDocument/2006/relationships/image" Target="../media/image23.sv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2.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2.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2.png"/><Relationship Id="rId7"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47.png"/><Relationship Id="rId4" Type="http://schemas.openxmlformats.org/officeDocument/2006/relationships/image" Target="../media/image23.sv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23925" y="4338018"/>
            <a:ext cx="10962881"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Working with Module and Backend</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028700" y="6629845"/>
            <a:ext cx="9290936" cy="641980"/>
          </a:xfrm>
          <a:prstGeom prst="rect">
            <a:avLst/>
          </a:prstGeom>
        </p:spPr>
        <p:txBody>
          <a:bodyPr lIns="0" tIns="0" rIns="0" bIns="0" rtlCol="0" anchor="t">
            <a:spAutoFit/>
          </a:bodyPr>
          <a:lstStyle/>
          <a:p>
            <a:pPr marL="1014675" lvl="1" indent="-507338" algn="l">
              <a:lnSpc>
                <a:spcPts val="4934"/>
              </a:lnSpc>
              <a:buAutoNum type="arabicPeriod"/>
            </a:pPr>
            <a:r>
              <a:rPr lang="en-US" sz="4699" i="1">
                <a:solidFill>
                  <a:srgbClr val="000000"/>
                </a:solidFill>
                <a:latin typeface="Montserrat Italics"/>
                <a:ea typeface="Montserrat Italics"/>
                <a:cs typeface="Montserrat Italics"/>
                <a:sym typeface="Montserrat Italics"/>
              </a:rPr>
              <a:t>Module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42975" y="4338018"/>
            <a:ext cx="11282357"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Working with Module and Backend</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2. Terraform backend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197740" y="3787144"/>
            <a:ext cx="9892519" cy="6018593"/>
          </a:xfrm>
          <a:custGeom>
            <a:avLst/>
            <a:gdLst/>
            <a:ahLst/>
            <a:cxnLst/>
            <a:rect l="l" t="t" r="r" b="b"/>
            <a:pathLst>
              <a:path w="9892519" h="6018593">
                <a:moveTo>
                  <a:pt x="0" y="0"/>
                </a:moveTo>
                <a:lnTo>
                  <a:pt x="9892520" y="0"/>
                </a:lnTo>
                <a:lnTo>
                  <a:pt x="9892520" y="6018593"/>
                </a:lnTo>
                <a:lnTo>
                  <a:pt x="0" y="6018593"/>
                </a:lnTo>
                <a:lnTo>
                  <a:pt x="0" y="0"/>
                </a:lnTo>
                <a:close/>
              </a:path>
            </a:pathLst>
          </a:custGeom>
          <a:blipFill>
            <a:blip r:embed="rId3"/>
            <a:stretch>
              <a:fillRect/>
            </a:stretch>
          </a:blipFill>
        </p:spPr>
      </p:sp>
      <p:sp>
        <p:nvSpPr>
          <p:cNvPr id="4" name="TextBox 4"/>
          <p:cNvSpPr txBox="1"/>
          <p:nvPr/>
        </p:nvSpPr>
        <p:spPr>
          <a:xfrm>
            <a:off x="2483844" y="1295712"/>
            <a:ext cx="13044366" cy="23281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Backend là gì ?</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Backend</a:t>
            </a:r>
            <a:r>
              <a:rPr lang="en-US" sz="2489" spc="-74">
                <a:solidFill>
                  <a:srgbClr val="000000"/>
                </a:solidFill>
                <a:latin typeface="Poppins"/>
                <a:ea typeface="Poppins"/>
                <a:cs typeface="Poppins"/>
                <a:sym typeface="Poppins"/>
              </a:rPr>
              <a:t> trong Terraform là nơi lưu trữ file </a:t>
            </a:r>
            <a:r>
              <a:rPr lang="en-US" sz="2489" spc="-74">
                <a:solidFill>
                  <a:srgbClr val="2FFFC7"/>
                </a:solidFill>
                <a:latin typeface="Poppins"/>
                <a:ea typeface="Poppins"/>
                <a:cs typeface="Poppins"/>
                <a:sym typeface="Poppins"/>
              </a:rPr>
              <a:t>state</a:t>
            </a:r>
            <a:r>
              <a:rPr lang="en-US" sz="2489" spc="-74">
                <a:solidFill>
                  <a:srgbClr val="000000"/>
                </a:solidFill>
                <a:latin typeface="Poppins"/>
                <a:ea typeface="Poppins"/>
                <a:cs typeface="Poppins"/>
                <a:sym typeface="Poppins"/>
              </a:rPr>
              <a:t> - tập tin ghi lại trạng thái hiện tại của hạ tầng được tạo bởi Terraform. File state đóng vai trò then chốt, giúp Terraform theo dõi những thay đổi và thực hiện các cập nhật chính xác cho hạ tầng.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40239" y="2423157"/>
            <a:ext cx="5252268" cy="525226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1449357" y="2630935"/>
            <a:ext cx="4834031" cy="483671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id="8" name="Group 8"/>
          <p:cNvGrpSpPr/>
          <p:nvPr/>
        </p:nvGrpSpPr>
        <p:grpSpPr>
          <a:xfrm rot="84798">
            <a:off x="6167430" y="6602539"/>
            <a:ext cx="1991835" cy="1749650"/>
            <a:chOff x="0" y="0"/>
            <a:chExt cx="2374560" cy="2085840"/>
          </a:xfrm>
        </p:grpSpPr>
        <p:sp>
          <p:nvSpPr>
            <p:cNvPr id="9" name="Freeform 9"/>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0" name="Group 10"/>
          <p:cNvGrpSpPr/>
          <p:nvPr/>
        </p:nvGrpSpPr>
        <p:grpSpPr>
          <a:xfrm rot="398742">
            <a:off x="6789564" y="3852160"/>
            <a:ext cx="1991835" cy="1750254"/>
            <a:chOff x="0" y="0"/>
            <a:chExt cx="2374560" cy="2086560"/>
          </a:xfrm>
        </p:grpSpPr>
        <p:sp>
          <p:nvSpPr>
            <p:cNvPr id="11" name="Freeform 11"/>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2" name="Group 12"/>
          <p:cNvGrpSpPr/>
          <p:nvPr/>
        </p:nvGrpSpPr>
        <p:grpSpPr>
          <a:xfrm rot="876021">
            <a:off x="5986244" y="1418663"/>
            <a:ext cx="1758106" cy="1797363"/>
            <a:chOff x="0" y="0"/>
            <a:chExt cx="2095920" cy="2142720"/>
          </a:xfrm>
        </p:grpSpPr>
        <p:sp>
          <p:nvSpPr>
            <p:cNvPr id="13" name="Freeform 13"/>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sp>
        <p:nvSpPr>
          <p:cNvPr id="14" name="Freeform 14"/>
          <p:cNvSpPr/>
          <p:nvPr/>
        </p:nvSpPr>
        <p:spPr>
          <a:xfrm>
            <a:off x="3088431" y="4335849"/>
            <a:ext cx="1555883" cy="1287140"/>
          </a:xfrm>
          <a:custGeom>
            <a:avLst/>
            <a:gdLst/>
            <a:ahLst/>
            <a:cxnLst/>
            <a:rect l="l" t="t" r="r" b="b"/>
            <a:pathLst>
              <a:path w="1555883" h="1287140">
                <a:moveTo>
                  <a:pt x="0" y="0"/>
                </a:moveTo>
                <a:lnTo>
                  <a:pt x="1555884" y="0"/>
                </a:lnTo>
                <a:lnTo>
                  <a:pt x="1555884"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5299429" y="6593296"/>
            <a:ext cx="457877" cy="4578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6034630" y="4750481"/>
            <a:ext cx="457877" cy="4578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299429" y="2987088"/>
            <a:ext cx="457877" cy="4578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4" name="TextBox 24"/>
          <p:cNvSpPr txBox="1"/>
          <p:nvPr/>
        </p:nvSpPr>
        <p:spPr>
          <a:xfrm>
            <a:off x="6167430" y="1775481"/>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sp>
        <p:nvSpPr>
          <p:cNvPr id="25" name="TextBox 25"/>
          <p:cNvSpPr txBox="1"/>
          <p:nvPr/>
        </p:nvSpPr>
        <p:spPr>
          <a:xfrm>
            <a:off x="8501601" y="2118815"/>
            <a:ext cx="2881672" cy="438970"/>
          </a:xfrm>
          <a:prstGeom prst="rect">
            <a:avLst/>
          </a:prstGeom>
        </p:spPr>
        <p:txBody>
          <a:bodyPr lIns="0" tIns="0" rIns="0" bIns="0" rtlCol="0" anchor="t">
            <a:spAutoFit/>
          </a:bodyPr>
          <a:lstStyle/>
          <a:p>
            <a:pPr marL="0" lvl="0" indent="0" algn="l">
              <a:lnSpc>
                <a:spcPts val="3629"/>
              </a:lnSpc>
              <a:spcBef>
                <a:spcPct val="0"/>
              </a:spcBef>
            </a:pPr>
            <a:r>
              <a:rPr lang="en-US" sz="2592" b="1">
                <a:solidFill>
                  <a:srgbClr val="101010"/>
                </a:solidFill>
                <a:latin typeface="Montserrat Bold"/>
                <a:ea typeface="Montserrat Bold"/>
                <a:cs typeface="Montserrat Bold"/>
                <a:sym typeface="Montserrat Bold"/>
              </a:rPr>
              <a:t>Local backend</a:t>
            </a:r>
          </a:p>
        </p:txBody>
      </p:sp>
      <p:sp>
        <p:nvSpPr>
          <p:cNvPr id="26" name="TextBox 26"/>
          <p:cNvSpPr txBox="1"/>
          <p:nvPr/>
        </p:nvSpPr>
        <p:spPr>
          <a:xfrm>
            <a:off x="9144000" y="4551951"/>
            <a:ext cx="3506413" cy="438970"/>
          </a:xfrm>
          <a:prstGeom prst="rect">
            <a:avLst/>
          </a:prstGeom>
        </p:spPr>
        <p:txBody>
          <a:bodyPr lIns="0" tIns="0" rIns="0" bIns="0" rtlCol="0" anchor="t">
            <a:spAutoFit/>
          </a:bodyPr>
          <a:lstStyle/>
          <a:p>
            <a:pPr marL="0" lvl="0" indent="0" algn="l">
              <a:lnSpc>
                <a:spcPts val="3629"/>
              </a:lnSpc>
              <a:spcBef>
                <a:spcPct val="0"/>
              </a:spcBef>
            </a:pPr>
            <a:r>
              <a:rPr lang="en-US" sz="2592" b="1">
                <a:solidFill>
                  <a:srgbClr val="101010"/>
                </a:solidFill>
                <a:latin typeface="Montserrat Bold"/>
                <a:ea typeface="Montserrat Bold"/>
                <a:cs typeface="Montserrat Bold"/>
                <a:sym typeface="Montserrat Bold"/>
              </a:rPr>
              <a:t>Standard Backend</a:t>
            </a:r>
          </a:p>
        </p:txBody>
      </p:sp>
      <p:sp>
        <p:nvSpPr>
          <p:cNvPr id="27" name="TextBox 27"/>
          <p:cNvSpPr txBox="1"/>
          <p:nvPr/>
        </p:nvSpPr>
        <p:spPr>
          <a:xfrm>
            <a:off x="8517335" y="7288461"/>
            <a:ext cx="3320959" cy="438970"/>
          </a:xfrm>
          <a:prstGeom prst="rect">
            <a:avLst/>
          </a:prstGeom>
        </p:spPr>
        <p:txBody>
          <a:bodyPr lIns="0" tIns="0" rIns="0" bIns="0" rtlCol="0" anchor="t">
            <a:spAutoFit/>
          </a:bodyPr>
          <a:lstStyle/>
          <a:p>
            <a:pPr marL="0" lvl="0" indent="0" algn="l">
              <a:lnSpc>
                <a:spcPts val="3629"/>
              </a:lnSpc>
              <a:spcBef>
                <a:spcPct val="0"/>
              </a:spcBef>
            </a:pPr>
            <a:r>
              <a:rPr lang="en-US" sz="2592" b="1">
                <a:solidFill>
                  <a:srgbClr val="101010"/>
                </a:solidFill>
                <a:latin typeface="Montserrat Bold"/>
                <a:ea typeface="Montserrat Bold"/>
                <a:cs typeface="Montserrat Bold"/>
                <a:sym typeface="Montserrat Bold"/>
              </a:rPr>
              <a:t>Remote Backend</a:t>
            </a:r>
          </a:p>
        </p:txBody>
      </p:sp>
      <p:sp>
        <p:nvSpPr>
          <p:cNvPr id="28" name="TextBox 28"/>
          <p:cNvSpPr txBox="1"/>
          <p:nvPr/>
        </p:nvSpPr>
        <p:spPr>
          <a:xfrm>
            <a:off x="7196503" y="4185423"/>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29" name="TextBox 29"/>
          <p:cNvSpPr txBox="1"/>
          <p:nvPr/>
        </p:nvSpPr>
        <p:spPr>
          <a:xfrm>
            <a:off x="6574369" y="6936873"/>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7776083" y="5939905"/>
            <a:ext cx="1838380" cy="1838380"/>
          </a:xfrm>
          <a:custGeom>
            <a:avLst/>
            <a:gdLst/>
            <a:ahLst/>
            <a:cxnLst/>
            <a:rect l="l" t="t" r="r" b="b"/>
            <a:pathLst>
              <a:path w="1838380" h="1838380">
                <a:moveTo>
                  <a:pt x="0" y="0"/>
                </a:moveTo>
                <a:lnTo>
                  <a:pt x="1838380" y="0"/>
                </a:lnTo>
                <a:lnTo>
                  <a:pt x="1838380" y="1838380"/>
                </a:lnTo>
                <a:lnTo>
                  <a:pt x="0" y="1838380"/>
                </a:lnTo>
                <a:lnTo>
                  <a:pt x="0" y="0"/>
                </a:lnTo>
                <a:close/>
              </a:path>
            </a:pathLst>
          </a:custGeom>
          <a:blipFill>
            <a:blip r:embed="rId9"/>
            <a:stretch>
              <a:fillRect/>
            </a:stretch>
          </a:blipFill>
        </p:spPr>
      </p:sp>
      <p:sp>
        <p:nvSpPr>
          <p:cNvPr id="7" name="Freeform 7"/>
          <p:cNvSpPr/>
          <p:nvPr/>
        </p:nvSpPr>
        <p:spPr>
          <a:xfrm>
            <a:off x="10519536" y="6306041"/>
            <a:ext cx="2607253" cy="1106107"/>
          </a:xfrm>
          <a:custGeom>
            <a:avLst/>
            <a:gdLst/>
            <a:ahLst/>
            <a:cxnLst/>
            <a:rect l="l" t="t" r="r" b="b"/>
            <a:pathLst>
              <a:path w="2607253" h="1106107">
                <a:moveTo>
                  <a:pt x="0" y="0"/>
                </a:moveTo>
                <a:lnTo>
                  <a:pt x="2607253" y="0"/>
                </a:lnTo>
                <a:lnTo>
                  <a:pt x="2607253" y="1106107"/>
                </a:lnTo>
                <a:lnTo>
                  <a:pt x="0" y="1106107"/>
                </a:lnTo>
                <a:lnTo>
                  <a:pt x="0" y="0"/>
                </a:lnTo>
                <a:close/>
              </a:path>
            </a:pathLst>
          </a:custGeom>
          <a:blipFill>
            <a:blip r:embed="rId10"/>
            <a:stretch>
              <a:fillRect/>
            </a:stretch>
          </a:blipFill>
        </p:spPr>
      </p:sp>
      <p:sp>
        <p:nvSpPr>
          <p:cNvPr id="8" name="Freeform 8"/>
          <p:cNvSpPr/>
          <p:nvPr/>
        </p:nvSpPr>
        <p:spPr>
          <a:xfrm>
            <a:off x="15399492" y="5897067"/>
            <a:ext cx="655728" cy="790900"/>
          </a:xfrm>
          <a:custGeom>
            <a:avLst/>
            <a:gdLst/>
            <a:ahLst/>
            <a:cxnLst/>
            <a:rect l="l" t="t" r="r" b="b"/>
            <a:pathLst>
              <a:path w="655728" h="790900">
                <a:moveTo>
                  <a:pt x="0" y="0"/>
                </a:moveTo>
                <a:lnTo>
                  <a:pt x="655728" y="0"/>
                </a:lnTo>
                <a:lnTo>
                  <a:pt x="655728" y="790900"/>
                </a:lnTo>
                <a:lnTo>
                  <a:pt x="0" y="7909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9" name="Picture 9"/>
          <p:cNvPicPr>
            <a:picLocks noChangeAspect="1"/>
          </p:cNvPicPr>
          <p:nvPr/>
        </p:nvPicPr>
        <p:blipFill>
          <a:blip r:embed="rId13"/>
          <a:srcRect/>
          <a:stretch>
            <a:fillRect/>
          </a:stretch>
        </p:blipFill>
        <p:spPr>
          <a:xfrm rot="8435315">
            <a:off x="9391062" y="6144896"/>
            <a:ext cx="1560031" cy="1404028"/>
          </a:xfrm>
          <a:prstGeom prst="rect">
            <a:avLst/>
          </a:prstGeom>
        </p:spPr>
      </p:pic>
      <p:sp>
        <p:nvSpPr>
          <p:cNvPr id="10" name="Freeform 10"/>
          <p:cNvSpPr/>
          <p:nvPr/>
        </p:nvSpPr>
        <p:spPr>
          <a:xfrm>
            <a:off x="7322115" y="6664161"/>
            <a:ext cx="824720" cy="389868"/>
          </a:xfrm>
          <a:custGeom>
            <a:avLst/>
            <a:gdLst/>
            <a:ahLst/>
            <a:cxnLst/>
            <a:rect l="l" t="t" r="r" b="b"/>
            <a:pathLst>
              <a:path w="824720" h="389868">
                <a:moveTo>
                  <a:pt x="0" y="0"/>
                </a:moveTo>
                <a:lnTo>
                  <a:pt x="824721" y="0"/>
                </a:lnTo>
                <a:lnTo>
                  <a:pt x="824721" y="389868"/>
                </a:lnTo>
                <a:lnTo>
                  <a:pt x="0" y="38986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3558755" y="6729990"/>
            <a:ext cx="824720" cy="389868"/>
          </a:xfrm>
          <a:custGeom>
            <a:avLst/>
            <a:gdLst/>
            <a:ahLst/>
            <a:cxnLst/>
            <a:rect l="l" t="t" r="r" b="b"/>
            <a:pathLst>
              <a:path w="824720" h="389868">
                <a:moveTo>
                  <a:pt x="0" y="0"/>
                </a:moveTo>
                <a:lnTo>
                  <a:pt x="824720" y="0"/>
                </a:lnTo>
                <a:lnTo>
                  <a:pt x="824720" y="389868"/>
                </a:lnTo>
                <a:lnTo>
                  <a:pt x="0" y="38986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16372211" y="5909001"/>
            <a:ext cx="748418" cy="778966"/>
          </a:xfrm>
          <a:custGeom>
            <a:avLst/>
            <a:gdLst/>
            <a:ahLst/>
            <a:cxnLst/>
            <a:rect l="l" t="t" r="r" b="b"/>
            <a:pathLst>
              <a:path w="748418" h="778966">
                <a:moveTo>
                  <a:pt x="0" y="0"/>
                </a:moveTo>
                <a:lnTo>
                  <a:pt x="748418" y="0"/>
                </a:lnTo>
                <a:lnTo>
                  <a:pt x="748418" y="778966"/>
                </a:lnTo>
                <a:lnTo>
                  <a:pt x="0" y="778966"/>
                </a:lnTo>
                <a:lnTo>
                  <a:pt x="0" y="0"/>
                </a:lnTo>
                <a:close/>
              </a:path>
            </a:pathLst>
          </a:custGeom>
          <a:blipFill>
            <a:blip r:embed="rId16"/>
            <a:stretch>
              <a:fillRect/>
            </a:stretch>
          </a:blipFill>
        </p:spPr>
      </p:sp>
      <p:sp>
        <p:nvSpPr>
          <p:cNvPr id="13" name="Freeform 13"/>
          <p:cNvSpPr/>
          <p:nvPr/>
        </p:nvSpPr>
        <p:spPr>
          <a:xfrm>
            <a:off x="15727356" y="6736281"/>
            <a:ext cx="1019064" cy="1019064"/>
          </a:xfrm>
          <a:custGeom>
            <a:avLst/>
            <a:gdLst/>
            <a:ahLst/>
            <a:cxnLst/>
            <a:rect l="l" t="t" r="r" b="b"/>
            <a:pathLst>
              <a:path w="1019064" h="1019064">
                <a:moveTo>
                  <a:pt x="0" y="0"/>
                </a:moveTo>
                <a:lnTo>
                  <a:pt x="1019064" y="0"/>
                </a:lnTo>
                <a:lnTo>
                  <a:pt x="1019064" y="1019065"/>
                </a:lnTo>
                <a:lnTo>
                  <a:pt x="0" y="1019065"/>
                </a:lnTo>
                <a:lnTo>
                  <a:pt x="0" y="0"/>
                </a:lnTo>
                <a:close/>
              </a:path>
            </a:pathLst>
          </a:custGeom>
          <a:blipFill>
            <a:blip r:embed="rId17"/>
            <a:stretch>
              <a:fillRect/>
            </a:stretch>
          </a:blipFill>
        </p:spPr>
      </p:sp>
      <p:grpSp>
        <p:nvGrpSpPr>
          <p:cNvPr id="14" name="Group 14"/>
          <p:cNvGrpSpPr/>
          <p:nvPr/>
        </p:nvGrpSpPr>
        <p:grpSpPr>
          <a:xfrm>
            <a:off x="14546290" y="5578512"/>
            <a:ext cx="3381196" cy="2218910"/>
            <a:chOff x="0" y="0"/>
            <a:chExt cx="812800" cy="533400"/>
          </a:xfrm>
        </p:grpSpPr>
        <p:sp>
          <p:nvSpPr>
            <p:cNvPr id="15" name="Freeform 15"/>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00000">
                <a:alpha val="0"/>
              </a:srgbClr>
            </a:solidFill>
            <a:ln w="38100" cap="sq">
              <a:solidFill>
                <a:srgbClr val="000000"/>
              </a:solidFill>
              <a:prstDash val="solid"/>
              <a:miter/>
            </a:ln>
          </p:spPr>
        </p:sp>
        <p:sp>
          <p:nvSpPr>
            <p:cNvPr id="16" name="TextBox 16"/>
            <p:cNvSpPr txBox="1"/>
            <p:nvPr/>
          </p:nvSpPr>
          <p:spPr>
            <a:xfrm>
              <a:off x="38100" y="41275"/>
              <a:ext cx="736600" cy="415925"/>
            </a:xfrm>
            <a:prstGeom prst="rect">
              <a:avLst/>
            </a:prstGeom>
          </p:spPr>
          <p:txBody>
            <a:bodyPr lIns="50800" tIns="50800" rIns="50800" bIns="50800" rtlCol="0" anchor="ctr"/>
            <a:lstStyle/>
            <a:p>
              <a:pPr algn="ctr">
                <a:lnSpc>
                  <a:spcPts val="3640"/>
                </a:lnSpc>
              </a:pPr>
              <a:endParaRPr/>
            </a:p>
          </p:txBody>
        </p:sp>
      </p:grpSp>
      <p:sp>
        <p:nvSpPr>
          <p:cNvPr id="17" name="Freeform 17"/>
          <p:cNvSpPr/>
          <p:nvPr/>
        </p:nvSpPr>
        <p:spPr>
          <a:xfrm rot="5400000">
            <a:off x="8289990" y="7668773"/>
            <a:ext cx="824720" cy="389868"/>
          </a:xfrm>
          <a:custGeom>
            <a:avLst/>
            <a:gdLst/>
            <a:ahLst/>
            <a:cxnLst/>
            <a:rect l="l" t="t" r="r" b="b"/>
            <a:pathLst>
              <a:path w="824720" h="389868">
                <a:moveTo>
                  <a:pt x="0" y="0"/>
                </a:moveTo>
                <a:lnTo>
                  <a:pt x="824721" y="0"/>
                </a:lnTo>
                <a:lnTo>
                  <a:pt x="824721" y="389867"/>
                </a:lnTo>
                <a:lnTo>
                  <a:pt x="0" y="38986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pic>
        <p:nvPicPr>
          <p:cNvPr id="18" name="Picture 18"/>
          <p:cNvPicPr>
            <a:picLocks noChangeAspect="1"/>
          </p:cNvPicPr>
          <p:nvPr/>
        </p:nvPicPr>
        <p:blipFill>
          <a:blip r:embed="rId18"/>
          <a:srcRect/>
          <a:stretch>
            <a:fillRect/>
          </a:stretch>
        </p:blipFill>
        <p:spPr>
          <a:xfrm>
            <a:off x="8301529" y="8392571"/>
            <a:ext cx="821205" cy="1066500"/>
          </a:xfrm>
          <a:prstGeom prst="rect">
            <a:avLst/>
          </a:prstGeom>
        </p:spPr>
      </p:pic>
      <p:sp>
        <p:nvSpPr>
          <p:cNvPr id="19" name="Freeform 19"/>
          <p:cNvSpPr/>
          <p:nvPr/>
        </p:nvSpPr>
        <p:spPr>
          <a:xfrm>
            <a:off x="5944587" y="6390376"/>
            <a:ext cx="937437" cy="937437"/>
          </a:xfrm>
          <a:custGeom>
            <a:avLst/>
            <a:gdLst/>
            <a:ahLst/>
            <a:cxnLst/>
            <a:rect l="l" t="t" r="r" b="b"/>
            <a:pathLst>
              <a:path w="937437" h="937437">
                <a:moveTo>
                  <a:pt x="0" y="0"/>
                </a:moveTo>
                <a:lnTo>
                  <a:pt x="937438" y="0"/>
                </a:lnTo>
                <a:lnTo>
                  <a:pt x="937438" y="937437"/>
                </a:lnTo>
                <a:lnTo>
                  <a:pt x="0" y="93743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0" name="TextBox 20"/>
          <p:cNvSpPr txBox="1"/>
          <p:nvPr/>
        </p:nvSpPr>
        <p:spPr>
          <a:xfrm>
            <a:off x="2483844" y="1305237"/>
            <a:ext cx="15443642" cy="5946218"/>
          </a:xfrm>
          <a:prstGeom prst="rect">
            <a:avLst/>
          </a:prstGeom>
        </p:spPr>
        <p:txBody>
          <a:bodyPr lIns="0" tIns="0" rIns="0" bIns="0" rtlCol="0" anchor="t">
            <a:spAutoFit/>
          </a:bodyPr>
          <a:lstStyle/>
          <a:p>
            <a:pPr algn="l">
              <a:lnSpc>
                <a:spcPts val="4297"/>
              </a:lnSpc>
            </a:pPr>
            <a:r>
              <a:rPr lang="en-US" sz="2285" b="1" spc="-68">
                <a:solidFill>
                  <a:srgbClr val="000000"/>
                </a:solidFill>
                <a:latin typeface="Poppins Bold"/>
                <a:ea typeface="Poppins Bold"/>
                <a:cs typeface="Poppins Bold"/>
                <a:sym typeface="Poppins Bold"/>
              </a:rPr>
              <a:t>Local Backend</a:t>
            </a:r>
          </a:p>
          <a:p>
            <a:pPr marL="493518" lvl="1" indent="-246759" algn="l">
              <a:lnSpc>
                <a:spcPts val="4297"/>
              </a:lnSpc>
              <a:buFont typeface="Arial"/>
              <a:buChar char="•"/>
            </a:pPr>
            <a:r>
              <a:rPr lang="en-US" sz="2285" spc="-68">
                <a:solidFill>
                  <a:srgbClr val="000000"/>
                </a:solidFill>
                <a:latin typeface="Poppins"/>
                <a:ea typeface="Poppins"/>
                <a:cs typeface="Poppins"/>
                <a:sym typeface="Poppins"/>
              </a:rPr>
              <a:t>Terraform runtime thực thi tại local, lưu trữ file state cục bộ trong thư mục hiện tại của dự án Terraform.</a:t>
            </a:r>
          </a:p>
          <a:p>
            <a:pPr marL="493518" lvl="1" indent="-246759" algn="l">
              <a:lnSpc>
                <a:spcPts val="4297"/>
              </a:lnSpc>
              <a:buFont typeface="Arial"/>
              <a:buChar char="•"/>
            </a:pPr>
            <a:r>
              <a:rPr lang="en-US" sz="2285" spc="-68">
                <a:solidFill>
                  <a:srgbClr val="3652DD"/>
                </a:solidFill>
                <a:latin typeface="Poppins"/>
                <a:ea typeface="Poppins"/>
                <a:cs typeface="Poppins"/>
                <a:sym typeface="Poppins"/>
              </a:rPr>
              <a:t>Ưu điểm:</a:t>
            </a:r>
          </a:p>
          <a:p>
            <a:pPr marL="987037" lvl="2" indent="-329012" algn="l">
              <a:lnSpc>
                <a:spcPts val="4297"/>
              </a:lnSpc>
              <a:buFont typeface="Arial"/>
              <a:buChar char="⚬"/>
            </a:pPr>
            <a:r>
              <a:rPr lang="en-US" sz="2285" spc="-68">
                <a:solidFill>
                  <a:srgbClr val="000000"/>
                </a:solidFill>
                <a:latin typeface="Poppins"/>
                <a:ea typeface="Poppins"/>
                <a:cs typeface="Poppins"/>
                <a:sym typeface="Poppins"/>
              </a:rPr>
              <a:t>Đơn giản, dễ sử dụng.</a:t>
            </a:r>
          </a:p>
          <a:p>
            <a:pPr marL="987037" lvl="2" indent="-329012" algn="l">
              <a:lnSpc>
                <a:spcPts val="4297"/>
              </a:lnSpc>
              <a:buFont typeface="Arial"/>
              <a:buChar char="⚬"/>
            </a:pPr>
            <a:r>
              <a:rPr lang="en-US" sz="2285" spc="-68">
                <a:solidFill>
                  <a:srgbClr val="000000"/>
                </a:solidFill>
                <a:latin typeface="Poppins"/>
                <a:ea typeface="Poppins"/>
                <a:cs typeface="Poppins"/>
                <a:sym typeface="Poppins"/>
              </a:rPr>
              <a:t>Không cần cấu hình bổ sung.</a:t>
            </a:r>
          </a:p>
          <a:p>
            <a:pPr marL="493518" lvl="1" indent="-246759" algn="l">
              <a:lnSpc>
                <a:spcPts val="4297"/>
              </a:lnSpc>
              <a:buFont typeface="Arial"/>
              <a:buChar char="•"/>
            </a:pPr>
            <a:r>
              <a:rPr lang="en-US" sz="2285" spc="-68">
                <a:solidFill>
                  <a:srgbClr val="3652DD"/>
                </a:solidFill>
                <a:latin typeface="Poppins"/>
                <a:ea typeface="Poppins"/>
                <a:cs typeface="Poppins"/>
                <a:sym typeface="Poppins"/>
              </a:rPr>
              <a:t>Nhược điểm:</a:t>
            </a:r>
          </a:p>
          <a:p>
            <a:pPr marL="987037" lvl="2" indent="-329012" algn="l">
              <a:lnSpc>
                <a:spcPts val="4297"/>
              </a:lnSpc>
              <a:buFont typeface="Arial"/>
              <a:buChar char="⚬"/>
            </a:pPr>
            <a:r>
              <a:rPr lang="en-US" sz="2285" spc="-68">
                <a:solidFill>
                  <a:srgbClr val="000000"/>
                </a:solidFill>
                <a:latin typeface="Poppins"/>
                <a:ea typeface="Poppins"/>
                <a:cs typeface="Poppins"/>
                <a:sym typeface="Poppins"/>
              </a:rPr>
              <a:t>Không phù hợp cho việc cộng tác nhóm.</a:t>
            </a:r>
          </a:p>
          <a:p>
            <a:pPr marL="987037" lvl="2" indent="-329012" algn="l">
              <a:lnSpc>
                <a:spcPts val="4297"/>
              </a:lnSpc>
              <a:buFont typeface="Arial"/>
              <a:buChar char="⚬"/>
            </a:pPr>
            <a:r>
              <a:rPr lang="en-US" sz="2285" spc="-68">
                <a:solidFill>
                  <a:srgbClr val="000000"/>
                </a:solidFill>
                <a:latin typeface="Poppins"/>
                <a:ea typeface="Poppins"/>
                <a:cs typeface="Poppins"/>
                <a:sym typeface="Poppins"/>
              </a:rPr>
              <a:t>Nguy cơ mất dữ liệu cao nếu file state bị hỏng hoặc xóa.</a:t>
            </a:r>
          </a:p>
          <a:p>
            <a:pPr marL="987037" lvl="2" indent="-329012" algn="l">
              <a:lnSpc>
                <a:spcPts val="4297"/>
              </a:lnSpc>
              <a:buFont typeface="Arial"/>
              <a:buChar char="⚬"/>
            </a:pPr>
            <a:r>
              <a:rPr lang="en-US" sz="2285" spc="-68">
                <a:solidFill>
                  <a:srgbClr val="000000"/>
                </a:solidFill>
                <a:latin typeface="Poppins"/>
                <a:ea typeface="Poppins"/>
                <a:cs typeface="Poppins"/>
                <a:sym typeface="Poppins"/>
              </a:rPr>
              <a:t>Không hỗ trợ khóa state.</a:t>
            </a:r>
          </a:p>
          <a:p>
            <a:pPr algn="l">
              <a:lnSpc>
                <a:spcPts val="4297"/>
              </a:lnSpc>
            </a:pPr>
            <a:endParaRPr lang="en-US" sz="2285" spc="-68">
              <a:solidFill>
                <a:srgbClr val="000000"/>
              </a:solidFill>
              <a:latin typeface="Poppins"/>
              <a:ea typeface="Poppins"/>
              <a:cs typeface="Poppins"/>
              <a:sym typeface="Poppins"/>
            </a:endParaRPr>
          </a:p>
          <a:p>
            <a:pPr algn="l">
              <a:lnSpc>
                <a:spcPts val="4297"/>
              </a:lnSpc>
            </a:pPr>
            <a:endParaRPr lang="en-US" sz="2285" spc="-68">
              <a:solidFill>
                <a:srgbClr val="000000"/>
              </a:solidFill>
              <a:latin typeface="Poppins"/>
              <a:ea typeface="Poppins"/>
              <a:cs typeface="Poppins"/>
              <a:sym typeface="Poppins"/>
            </a:endParaRPr>
          </a:p>
        </p:txBody>
      </p:sp>
      <p:sp>
        <p:nvSpPr>
          <p:cNvPr id="21" name="TextBox 21"/>
          <p:cNvSpPr txBox="1"/>
          <p:nvPr/>
        </p:nvSpPr>
        <p:spPr>
          <a:xfrm>
            <a:off x="9505181" y="6081667"/>
            <a:ext cx="895030" cy="410649"/>
          </a:xfrm>
          <a:prstGeom prst="rect">
            <a:avLst/>
          </a:prstGeom>
        </p:spPr>
        <p:txBody>
          <a:bodyPr lIns="0" tIns="0" rIns="0" bIns="0" rtlCol="0" anchor="t">
            <a:spAutoFit/>
          </a:bodyPr>
          <a:lstStyle/>
          <a:p>
            <a:pPr algn="ctr">
              <a:lnSpc>
                <a:spcPts val="3433"/>
              </a:lnSpc>
            </a:pPr>
            <a:r>
              <a:rPr lang="en-US" sz="2452" b="1">
                <a:solidFill>
                  <a:srgbClr val="000000"/>
                </a:solidFill>
                <a:latin typeface="Canva Sans Bold"/>
                <a:ea typeface="Canva Sans Bold"/>
                <a:cs typeface="Canva Sans Bold"/>
                <a:sym typeface="Canva Sans Bold"/>
              </a:rPr>
              <a:t>Apply</a:t>
            </a:r>
          </a:p>
        </p:txBody>
      </p:sp>
      <p:sp>
        <p:nvSpPr>
          <p:cNvPr id="22" name="TextBox 22"/>
          <p:cNvSpPr txBox="1"/>
          <p:nvPr/>
        </p:nvSpPr>
        <p:spPr>
          <a:xfrm>
            <a:off x="8997644" y="7573048"/>
            <a:ext cx="694310" cy="410649"/>
          </a:xfrm>
          <a:prstGeom prst="rect">
            <a:avLst/>
          </a:prstGeom>
        </p:spPr>
        <p:txBody>
          <a:bodyPr lIns="0" tIns="0" rIns="0" bIns="0" rtlCol="0" anchor="t">
            <a:spAutoFit/>
          </a:bodyPr>
          <a:lstStyle/>
          <a:p>
            <a:pPr algn="ctr">
              <a:lnSpc>
                <a:spcPts val="3433"/>
              </a:lnSpc>
            </a:pPr>
            <a:r>
              <a:rPr lang="en-US" sz="2452" b="1">
                <a:solidFill>
                  <a:srgbClr val="000000"/>
                </a:solidFill>
                <a:latin typeface="Canva Sans Bold"/>
                <a:ea typeface="Canva Sans Bold"/>
                <a:cs typeface="Canva Sans Bold"/>
                <a:sym typeface="Canva Sans Bold"/>
              </a:rPr>
              <a:t>save</a:t>
            </a:r>
          </a:p>
        </p:txBody>
      </p:sp>
      <p:sp>
        <p:nvSpPr>
          <p:cNvPr id="23" name="TextBox 23"/>
          <p:cNvSpPr txBox="1"/>
          <p:nvPr/>
        </p:nvSpPr>
        <p:spPr>
          <a:xfrm>
            <a:off x="8300982" y="9430496"/>
            <a:ext cx="788583" cy="290147"/>
          </a:xfrm>
          <a:prstGeom prst="rect">
            <a:avLst/>
          </a:prstGeom>
        </p:spPr>
        <p:txBody>
          <a:bodyPr lIns="0" tIns="0" rIns="0" bIns="0" rtlCol="0" anchor="t">
            <a:spAutoFit/>
          </a:bodyPr>
          <a:lstStyle/>
          <a:p>
            <a:pPr algn="ctr">
              <a:lnSpc>
                <a:spcPts val="2435"/>
              </a:lnSpc>
            </a:pPr>
            <a:r>
              <a:rPr lang="en-US" sz="1739" b="1">
                <a:solidFill>
                  <a:srgbClr val="000000"/>
                </a:solidFill>
                <a:latin typeface="Canva Sans Bold"/>
                <a:ea typeface="Canva Sans Bold"/>
                <a:cs typeface="Canva Sans Bold"/>
                <a:sym typeface="Canva Sans Bold"/>
              </a:rPr>
              <a:t>.tfstate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483844" y="1295712"/>
            <a:ext cx="13609403" cy="58714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Standard Backend</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Terraform runtime thực thi tại local, lưu trữ file state trong kho lưu trữ đám mây như </a:t>
            </a:r>
            <a:r>
              <a:rPr lang="en-US" sz="2489" spc="-74">
                <a:solidFill>
                  <a:srgbClr val="2FFFC7"/>
                </a:solidFill>
                <a:latin typeface="Poppins"/>
                <a:ea typeface="Poppins"/>
                <a:cs typeface="Poppins"/>
                <a:sym typeface="Poppins"/>
              </a:rPr>
              <a:t>Amazon S3, Google Cloud Storage, Azure Blob Storage.</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Ưu điểm:</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An toàn hơn Local Backend do có tính năng sao lưu và khôi phục.</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Cho phép nhiều người dùng truy cập và sửa đổi file state cùng lúc.</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Hỗ trợ khóa state để bảo mật dữ liệu.</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Nhược điểm:</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Cần cấu hình thêm để kết nối với kho lưu trữ đám mây.</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Có thể phát sinh chi phí nếu sử dụng dịch vụ lưu trữ đám mây trả phí.</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800418" y="2489596"/>
            <a:ext cx="10633193" cy="5307809"/>
          </a:xfrm>
          <a:custGeom>
            <a:avLst/>
            <a:gdLst/>
            <a:ahLst/>
            <a:cxnLst/>
            <a:rect l="l" t="t" r="r" b="b"/>
            <a:pathLst>
              <a:path w="10633193" h="5307809">
                <a:moveTo>
                  <a:pt x="0" y="0"/>
                </a:moveTo>
                <a:lnTo>
                  <a:pt x="10633193" y="0"/>
                </a:lnTo>
                <a:lnTo>
                  <a:pt x="10633193" y="5307808"/>
                </a:lnTo>
                <a:lnTo>
                  <a:pt x="0" y="5307808"/>
                </a:lnTo>
                <a:lnTo>
                  <a:pt x="0" y="0"/>
                </a:lnTo>
                <a:close/>
              </a:path>
            </a:pathLst>
          </a:custGeom>
          <a:blipFill>
            <a:blip r:embed="rId11"/>
            <a:stretch>
              <a:fillRect/>
            </a:stretch>
          </a:blipFill>
        </p:spPr>
      </p:sp>
      <p:sp>
        <p:nvSpPr>
          <p:cNvPr id="8" name="TextBox 8"/>
          <p:cNvSpPr txBox="1"/>
          <p:nvPr/>
        </p:nvSpPr>
        <p:spPr>
          <a:xfrm>
            <a:off x="2483844" y="1295712"/>
            <a:ext cx="13609403" cy="5565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Standard Backend</a:t>
            </a:r>
          </a:p>
        </p:txBody>
      </p:sp>
      <p:sp>
        <p:nvSpPr>
          <p:cNvPr id="9" name="TextBox 9"/>
          <p:cNvSpPr txBox="1"/>
          <p:nvPr/>
        </p:nvSpPr>
        <p:spPr>
          <a:xfrm>
            <a:off x="11998040" y="7400421"/>
            <a:ext cx="2220904" cy="396983"/>
          </a:xfrm>
          <a:prstGeom prst="rect">
            <a:avLst/>
          </a:prstGeom>
        </p:spPr>
        <p:txBody>
          <a:bodyPr lIns="0" tIns="0" rIns="0" bIns="0" rtlCol="0" anchor="t">
            <a:spAutoFit/>
          </a:bodyPr>
          <a:lstStyle/>
          <a:p>
            <a:pPr algn="ctr">
              <a:lnSpc>
                <a:spcPts val="3237"/>
              </a:lnSpc>
            </a:pPr>
            <a:r>
              <a:rPr lang="en-US" sz="2312">
                <a:solidFill>
                  <a:srgbClr val="000000"/>
                </a:solidFill>
                <a:latin typeface="Canva Sans"/>
                <a:ea typeface="Canva Sans"/>
                <a:cs typeface="Canva Sans"/>
                <a:sym typeface="Canva Sans"/>
              </a:rPr>
              <a:t>Nguồn: internet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483844" y="1295712"/>
            <a:ext cx="13178899" cy="76431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Remote Backend</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Sử dụng dịch vụ backend của bên thứ ba như </a:t>
            </a:r>
            <a:r>
              <a:rPr lang="en-US" sz="2489" spc="-74">
                <a:solidFill>
                  <a:srgbClr val="2FFFC7"/>
                </a:solidFill>
                <a:latin typeface="Poppins"/>
                <a:ea typeface="Poppins"/>
                <a:cs typeface="Poppins"/>
                <a:sym typeface="Poppins"/>
              </a:rPr>
              <a:t>Terraform Cloud</a:t>
            </a:r>
            <a:r>
              <a:rPr lang="en-US" sz="2489" spc="-74">
                <a:solidFill>
                  <a:srgbClr val="000000"/>
                </a:solidFill>
                <a:latin typeface="Poppins"/>
                <a:ea typeface="Poppins"/>
                <a:cs typeface="Poppins"/>
                <a:sym typeface="Poppins"/>
              </a:rPr>
              <a:t>, </a:t>
            </a:r>
            <a:r>
              <a:rPr lang="en-US" sz="2489" spc="-74">
                <a:solidFill>
                  <a:srgbClr val="2FFFC7"/>
                </a:solidFill>
                <a:latin typeface="Poppins"/>
                <a:ea typeface="Poppins"/>
                <a:cs typeface="Poppins"/>
                <a:sym typeface="Poppins"/>
              </a:rPr>
              <a:t>HashiCorp Enterprise. </a:t>
            </a:r>
            <a:r>
              <a:rPr lang="en-US" sz="2489" spc="-74">
                <a:solidFill>
                  <a:srgbClr val="000000"/>
                </a:solidFill>
                <a:latin typeface="Poppins"/>
                <a:ea typeface="Poppins"/>
                <a:cs typeface="Poppins"/>
                <a:sym typeface="Poppins"/>
              </a:rPr>
              <a:t>Terraform runtime thực thi ở remote server.</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Ưu điểm:</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Cung cấp nhiều tính năng nâng cao như quản lý truy cập người dùng, tự động hóa triển khai, giám sát trạng thái.</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Dễ dàng sử dụng và quản lý.</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Có thể tích hợp với các công cụ CI/CD khác.</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Nhược điểm:</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Cần tạo tài khoản và trả phí cho dịch vụ backend.</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Khả năng tùy chỉnh hạn chế hơn so với Standard Backend</a:t>
            </a:r>
            <a:r>
              <a:rPr lang="en-US" sz="2489" spc="-74">
                <a:solidFill>
                  <a:srgbClr val="3652DD"/>
                </a:solidFill>
                <a:latin typeface="Poppins"/>
                <a:ea typeface="Poppins"/>
                <a:cs typeface="Poppins"/>
                <a:sym typeface="Poppins"/>
              </a:rPr>
              <a:t>.</a:t>
            </a:r>
          </a:p>
          <a:p>
            <a:pPr algn="l">
              <a:lnSpc>
                <a:spcPts val="4680"/>
              </a:lnSpc>
            </a:pPr>
            <a:endParaRPr lang="en-US" sz="2489" spc="-74">
              <a:solidFill>
                <a:srgbClr val="3652DD"/>
              </a:solidFill>
              <a:latin typeface="Poppins"/>
              <a:ea typeface="Poppins"/>
              <a:cs typeface="Poppins"/>
              <a:sym typeface="Poppins"/>
            </a:endParaRPr>
          </a:p>
          <a:p>
            <a:pPr algn="l">
              <a:lnSpc>
                <a:spcPts val="4680"/>
              </a:lnSpc>
            </a:pPr>
            <a:endParaRPr lang="en-US" sz="2489" spc="-74">
              <a:solidFill>
                <a:srgbClr val="3652DD"/>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6284414" y="1476687"/>
            <a:ext cx="6447879" cy="8268036"/>
          </a:xfrm>
          <a:custGeom>
            <a:avLst/>
            <a:gdLst/>
            <a:ahLst/>
            <a:cxnLst/>
            <a:rect l="l" t="t" r="r" b="b"/>
            <a:pathLst>
              <a:path w="6447879" h="8268036">
                <a:moveTo>
                  <a:pt x="0" y="0"/>
                </a:moveTo>
                <a:lnTo>
                  <a:pt x="6447879" y="0"/>
                </a:lnTo>
                <a:lnTo>
                  <a:pt x="6447879" y="8268037"/>
                </a:lnTo>
                <a:lnTo>
                  <a:pt x="0" y="8268037"/>
                </a:lnTo>
                <a:lnTo>
                  <a:pt x="0" y="0"/>
                </a:lnTo>
                <a:close/>
              </a:path>
            </a:pathLst>
          </a:custGeom>
          <a:blipFill>
            <a:blip r:embed="rId11"/>
            <a:stretch>
              <a:fillRect/>
            </a:stretch>
          </a:blipFill>
        </p:spPr>
      </p:sp>
      <p:sp>
        <p:nvSpPr>
          <p:cNvPr id="9" name="TextBox 9"/>
          <p:cNvSpPr txBox="1"/>
          <p:nvPr/>
        </p:nvSpPr>
        <p:spPr>
          <a:xfrm>
            <a:off x="2483844" y="1295712"/>
            <a:ext cx="13178899" cy="17376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Remote Backend</a:t>
            </a:r>
          </a:p>
          <a:p>
            <a:pPr algn="l">
              <a:lnSpc>
                <a:spcPts val="4680"/>
              </a:lnSpc>
            </a:pPr>
            <a:endParaRPr lang="en-US" sz="2489" b="1" spc="-74">
              <a:solidFill>
                <a:srgbClr val="000000"/>
              </a:solidFill>
              <a:latin typeface="Poppins Bold"/>
              <a:ea typeface="Poppins Bold"/>
              <a:cs typeface="Poppins Bold"/>
              <a:sym typeface="Poppins Bold"/>
            </a:endParaRPr>
          </a:p>
          <a:p>
            <a:pPr algn="l">
              <a:lnSpc>
                <a:spcPts val="4680"/>
              </a:lnSpc>
            </a:pPr>
            <a:endParaRPr lang="en-US" sz="2489" b="1" spc="-74">
              <a:solidFill>
                <a:srgbClr val="000000"/>
              </a:solidFill>
              <a:latin typeface="Poppins Bold"/>
              <a:ea typeface="Poppins Bold"/>
              <a:cs typeface="Poppins Bold"/>
              <a:sym typeface="Poppins Bold"/>
            </a:endParaRPr>
          </a:p>
        </p:txBody>
      </p:sp>
      <p:sp>
        <p:nvSpPr>
          <p:cNvPr id="10" name="TextBox 10"/>
          <p:cNvSpPr txBox="1"/>
          <p:nvPr/>
        </p:nvSpPr>
        <p:spPr>
          <a:xfrm>
            <a:off x="11530154" y="8655615"/>
            <a:ext cx="1548854" cy="348940"/>
          </a:xfrm>
          <a:prstGeom prst="rect">
            <a:avLst/>
          </a:prstGeom>
        </p:spPr>
        <p:txBody>
          <a:bodyPr lIns="0" tIns="0" rIns="0" bIns="0" rtlCol="0" anchor="t">
            <a:spAutoFit/>
          </a:bodyPr>
          <a:lstStyle/>
          <a:p>
            <a:pPr algn="ctr">
              <a:lnSpc>
                <a:spcPts val="2817"/>
              </a:lnSpc>
            </a:pPr>
            <a:r>
              <a:rPr lang="en-US" sz="2012">
                <a:solidFill>
                  <a:srgbClr val="000000"/>
                </a:solidFill>
                <a:latin typeface="Canva Sans"/>
                <a:ea typeface="Canva Sans"/>
                <a:cs typeface="Canva Sans"/>
                <a:sym typeface="Canva Sans"/>
              </a:rPr>
              <a:t>Nguồn: viblo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483844" y="1295712"/>
            <a:ext cx="13178899" cy="64620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Lựa chọn loại backend nào ?</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Local Backend: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Phù hợp cho các dự án nhỏ, cá nhân hoặc để thử nghiệm.</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Standard Backend: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Phù hợp cho các dự án vừa và lớn, cần cộng tác nhóm và lưu trữ dữ liệu an toàn.</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Remote Backend: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Phù hợp cho các tổ chức lớn cần nhiều tính năng nâng cao và khả năng quản lý tập trung.</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263350" y="2245166"/>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104915" y="4234596"/>
            <a:ext cx="719235" cy="926551"/>
          </a:xfrm>
          <a:custGeom>
            <a:avLst/>
            <a:gdLst/>
            <a:ahLst/>
            <a:cxnLst/>
            <a:rect l="l" t="t" r="r" b="b"/>
            <a:pathLst>
              <a:path w="719235" h="926551">
                <a:moveTo>
                  <a:pt x="0" y="0"/>
                </a:moveTo>
                <a:lnTo>
                  <a:pt x="719235" y="0"/>
                </a:lnTo>
                <a:lnTo>
                  <a:pt x="719235" y="926551"/>
                </a:lnTo>
                <a:lnTo>
                  <a:pt x="0" y="9265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855680" y="4324866"/>
            <a:ext cx="2577181" cy="2577181"/>
          </a:xfrm>
          <a:custGeom>
            <a:avLst/>
            <a:gdLst/>
            <a:ahLst/>
            <a:cxnLst/>
            <a:rect l="l" t="t" r="r" b="b"/>
            <a:pathLst>
              <a:path w="2577181" h="2577181">
                <a:moveTo>
                  <a:pt x="0" y="0"/>
                </a:moveTo>
                <a:lnTo>
                  <a:pt x="2577181" y="0"/>
                </a:lnTo>
                <a:lnTo>
                  <a:pt x="2577181" y="2577180"/>
                </a:lnTo>
                <a:lnTo>
                  <a:pt x="0" y="2577180"/>
                </a:lnTo>
                <a:lnTo>
                  <a:pt x="0" y="0"/>
                </a:lnTo>
                <a:close/>
              </a:path>
            </a:pathLst>
          </a:custGeom>
          <a:blipFill>
            <a:blip r:embed="rId11"/>
            <a:stretch>
              <a:fillRect/>
            </a:stretch>
          </a:blipFill>
        </p:spPr>
      </p:sp>
      <p:sp>
        <p:nvSpPr>
          <p:cNvPr id="8" name="Freeform 8"/>
          <p:cNvSpPr/>
          <p:nvPr/>
        </p:nvSpPr>
        <p:spPr>
          <a:xfrm>
            <a:off x="7701661" y="4838143"/>
            <a:ext cx="3655045" cy="1550625"/>
          </a:xfrm>
          <a:custGeom>
            <a:avLst/>
            <a:gdLst/>
            <a:ahLst/>
            <a:cxnLst/>
            <a:rect l="l" t="t" r="r" b="b"/>
            <a:pathLst>
              <a:path w="3655045" h="1550625">
                <a:moveTo>
                  <a:pt x="0" y="0"/>
                </a:moveTo>
                <a:lnTo>
                  <a:pt x="3655045" y="0"/>
                </a:lnTo>
                <a:lnTo>
                  <a:pt x="3655045" y="1550625"/>
                </a:lnTo>
                <a:lnTo>
                  <a:pt x="0" y="1550625"/>
                </a:lnTo>
                <a:lnTo>
                  <a:pt x="0" y="0"/>
                </a:lnTo>
                <a:close/>
              </a:path>
            </a:pathLst>
          </a:custGeom>
          <a:blipFill>
            <a:blip r:embed="rId12"/>
            <a:stretch>
              <a:fillRect/>
            </a:stretch>
          </a:blipFill>
        </p:spPr>
      </p:sp>
      <p:sp>
        <p:nvSpPr>
          <p:cNvPr id="9" name="Freeform 9"/>
          <p:cNvSpPr/>
          <p:nvPr/>
        </p:nvSpPr>
        <p:spPr>
          <a:xfrm>
            <a:off x="14542754" y="4264813"/>
            <a:ext cx="919249" cy="1108743"/>
          </a:xfrm>
          <a:custGeom>
            <a:avLst/>
            <a:gdLst/>
            <a:ahLst/>
            <a:cxnLst/>
            <a:rect l="l" t="t" r="r" b="b"/>
            <a:pathLst>
              <a:path w="919249" h="1108743">
                <a:moveTo>
                  <a:pt x="0" y="0"/>
                </a:moveTo>
                <a:lnTo>
                  <a:pt x="919249" y="0"/>
                </a:lnTo>
                <a:lnTo>
                  <a:pt x="919249" y="1108743"/>
                </a:lnTo>
                <a:lnTo>
                  <a:pt x="0" y="11087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pic>
        <p:nvPicPr>
          <p:cNvPr id="10" name="Picture 10"/>
          <p:cNvPicPr>
            <a:picLocks noChangeAspect="1"/>
          </p:cNvPicPr>
          <p:nvPr/>
        </p:nvPicPr>
        <p:blipFill>
          <a:blip r:embed="rId15"/>
          <a:srcRect/>
          <a:stretch>
            <a:fillRect/>
          </a:stretch>
        </p:blipFill>
        <p:spPr>
          <a:xfrm rot="8435315">
            <a:off x="6119680" y="4612238"/>
            <a:ext cx="2186969" cy="1968272"/>
          </a:xfrm>
          <a:prstGeom prst="rect">
            <a:avLst/>
          </a:prstGeom>
        </p:spPr>
      </p:pic>
      <p:sp>
        <p:nvSpPr>
          <p:cNvPr id="11" name="Freeform 11"/>
          <p:cNvSpPr/>
          <p:nvPr/>
        </p:nvSpPr>
        <p:spPr>
          <a:xfrm>
            <a:off x="3219273" y="5340183"/>
            <a:ext cx="1156156" cy="546546"/>
          </a:xfrm>
          <a:custGeom>
            <a:avLst/>
            <a:gdLst/>
            <a:ahLst/>
            <a:cxnLst/>
            <a:rect l="l" t="t" r="r" b="b"/>
            <a:pathLst>
              <a:path w="1156156" h="546546">
                <a:moveTo>
                  <a:pt x="0" y="0"/>
                </a:moveTo>
                <a:lnTo>
                  <a:pt x="1156156" y="0"/>
                </a:lnTo>
                <a:lnTo>
                  <a:pt x="1156156" y="546546"/>
                </a:lnTo>
                <a:lnTo>
                  <a:pt x="0" y="54654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1962269" y="5432467"/>
            <a:ext cx="1156156" cy="546546"/>
          </a:xfrm>
          <a:custGeom>
            <a:avLst/>
            <a:gdLst/>
            <a:ahLst/>
            <a:cxnLst/>
            <a:rect l="l" t="t" r="r" b="b"/>
            <a:pathLst>
              <a:path w="1156156" h="546546">
                <a:moveTo>
                  <a:pt x="0" y="0"/>
                </a:moveTo>
                <a:lnTo>
                  <a:pt x="1156155" y="0"/>
                </a:lnTo>
                <a:lnTo>
                  <a:pt x="1156155" y="546547"/>
                </a:lnTo>
                <a:lnTo>
                  <a:pt x="0" y="5465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015795" y="4234596"/>
            <a:ext cx="719235" cy="926551"/>
          </a:xfrm>
          <a:custGeom>
            <a:avLst/>
            <a:gdLst/>
            <a:ahLst/>
            <a:cxnLst/>
            <a:rect l="l" t="t" r="r" b="b"/>
            <a:pathLst>
              <a:path w="719235" h="926551">
                <a:moveTo>
                  <a:pt x="0" y="0"/>
                </a:moveTo>
                <a:lnTo>
                  <a:pt x="719235" y="0"/>
                </a:lnTo>
                <a:lnTo>
                  <a:pt x="719235" y="926551"/>
                </a:lnTo>
                <a:lnTo>
                  <a:pt x="0" y="9265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015795" y="5872428"/>
            <a:ext cx="719235" cy="926551"/>
          </a:xfrm>
          <a:custGeom>
            <a:avLst/>
            <a:gdLst/>
            <a:ahLst/>
            <a:cxnLst/>
            <a:rect l="l" t="t" r="r" b="b"/>
            <a:pathLst>
              <a:path w="719235" h="926551">
                <a:moveTo>
                  <a:pt x="0" y="0"/>
                </a:moveTo>
                <a:lnTo>
                  <a:pt x="719235" y="0"/>
                </a:lnTo>
                <a:lnTo>
                  <a:pt x="719235" y="926551"/>
                </a:lnTo>
                <a:lnTo>
                  <a:pt x="0" y="9265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2104915" y="5872428"/>
            <a:ext cx="719235" cy="926551"/>
          </a:xfrm>
          <a:custGeom>
            <a:avLst/>
            <a:gdLst/>
            <a:ahLst/>
            <a:cxnLst/>
            <a:rect l="l" t="t" r="r" b="b"/>
            <a:pathLst>
              <a:path w="719235" h="926551">
                <a:moveTo>
                  <a:pt x="0" y="0"/>
                </a:moveTo>
                <a:lnTo>
                  <a:pt x="719235" y="0"/>
                </a:lnTo>
                <a:lnTo>
                  <a:pt x="719235" y="926551"/>
                </a:lnTo>
                <a:lnTo>
                  <a:pt x="0" y="9265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15906385" y="4281543"/>
            <a:ext cx="1049189" cy="1092013"/>
          </a:xfrm>
          <a:custGeom>
            <a:avLst/>
            <a:gdLst/>
            <a:ahLst/>
            <a:cxnLst/>
            <a:rect l="l" t="t" r="r" b="b"/>
            <a:pathLst>
              <a:path w="1049189" h="1092013">
                <a:moveTo>
                  <a:pt x="0" y="0"/>
                </a:moveTo>
                <a:lnTo>
                  <a:pt x="1049190" y="0"/>
                </a:lnTo>
                <a:lnTo>
                  <a:pt x="1049190" y="1092013"/>
                </a:lnTo>
                <a:lnTo>
                  <a:pt x="0" y="1092013"/>
                </a:lnTo>
                <a:lnTo>
                  <a:pt x="0" y="0"/>
                </a:lnTo>
                <a:close/>
              </a:path>
            </a:pathLst>
          </a:custGeom>
          <a:blipFill>
            <a:blip r:embed="rId18"/>
            <a:stretch>
              <a:fillRect/>
            </a:stretch>
          </a:blipFill>
        </p:spPr>
      </p:sp>
      <p:sp>
        <p:nvSpPr>
          <p:cNvPr id="17" name="Freeform 17"/>
          <p:cNvSpPr/>
          <p:nvPr/>
        </p:nvSpPr>
        <p:spPr>
          <a:xfrm>
            <a:off x="15002378" y="5441287"/>
            <a:ext cx="1428602" cy="1428602"/>
          </a:xfrm>
          <a:custGeom>
            <a:avLst/>
            <a:gdLst/>
            <a:ahLst/>
            <a:cxnLst/>
            <a:rect l="l" t="t" r="r" b="b"/>
            <a:pathLst>
              <a:path w="1428602" h="1428602">
                <a:moveTo>
                  <a:pt x="0" y="0"/>
                </a:moveTo>
                <a:lnTo>
                  <a:pt x="1428602" y="0"/>
                </a:lnTo>
                <a:lnTo>
                  <a:pt x="1428602" y="1428601"/>
                </a:lnTo>
                <a:lnTo>
                  <a:pt x="0" y="1428601"/>
                </a:lnTo>
                <a:lnTo>
                  <a:pt x="0" y="0"/>
                </a:lnTo>
                <a:close/>
              </a:path>
            </a:pathLst>
          </a:custGeom>
          <a:blipFill>
            <a:blip r:embed="rId19"/>
            <a:stretch>
              <a:fillRect/>
            </a:stretch>
          </a:blipFill>
        </p:spPr>
      </p:sp>
      <p:grpSp>
        <p:nvGrpSpPr>
          <p:cNvPr id="18" name="Group 18"/>
          <p:cNvGrpSpPr/>
          <p:nvPr/>
        </p:nvGrpSpPr>
        <p:grpSpPr>
          <a:xfrm>
            <a:off x="13346671" y="3818238"/>
            <a:ext cx="4740017" cy="3110636"/>
            <a:chOff x="0" y="0"/>
            <a:chExt cx="812800" cy="533400"/>
          </a:xfrm>
        </p:grpSpPr>
        <p:sp>
          <p:nvSpPr>
            <p:cNvPr id="19" name="Freeform 19"/>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00000">
                <a:alpha val="0"/>
              </a:srgbClr>
            </a:solidFill>
            <a:ln w="38100" cap="sq">
              <a:solidFill>
                <a:srgbClr val="000000"/>
              </a:solidFill>
              <a:prstDash val="solid"/>
              <a:miter/>
            </a:ln>
          </p:spPr>
        </p:sp>
        <p:sp>
          <p:nvSpPr>
            <p:cNvPr id="20" name="TextBox 20"/>
            <p:cNvSpPr txBox="1"/>
            <p:nvPr/>
          </p:nvSpPr>
          <p:spPr>
            <a:xfrm>
              <a:off x="38100" y="41275"/>
              <a:ext cx="736600" cy="415925"/>
            </a:xfrm>
            <a:prstGeom prst="rect">
              <a:avLst/>
            </a:prstGeom>
          </p:spPr>
          <p:txBody>
            <a:bodyPr lIns="50800" tIns="50800" rIns="50800" bIns="50800" rtlCol="0" anchor="ctr"/>
            <a:lstStyle/>
            <a:p>
              <a:pPr algn="ctr">
                <a:lnSpc>
                  <a:spcPts val="3640"/>
                </a:lnSpc>
              </a:pPr>
              <a:endParaRPr/>
            </a:p>
          </p:txBody>
        </p:sp>
      </p:grpSp>
      <p:sp>
        <p:nvSpPr>
          <p:cNvPr id="21" name="TextBox 21"/>
          <p:cNvSpPr txBox="1"/>
          <p:nvPr/>
        </p:nvSpPr>
        <p:spPr>
          <a:xfrm>
            <a:off x="2483844" y="1467162"/>
            <a:ext cx="5887242" cy="384083"/>
          </a:xfrm>
          <a:prstGeom prst="rect">
            <a:avLst/>
          </a:prstGeom>
        </p:spPr>
        <p:txBody>
          <a:bodyPr lIns="0" tIns="0" rIns="0" bIns="0" rtlCol="0" anchor="t">
            <a:spAutoFit/>
          </a:bodyPr>
          <a:lstStyle/>
          <a:p>
            <a:pPr algn="l">
              <a:lnSpc>
                <a:spcPts val="2813"/>
              </a:lnSpc>
            </a:pPr>
            <a:r>
              <a:rPr lang="en-US" sz="2489" b="1" spc="-74">
                <a:solidFill>
                  <a:srgbClr val="000000"/>
                </a:solidFill>
                <a:latin typeface="Poppins Bold"/>
                <a:ea typeface="Poppins Bold"/>
                <a:cs typeface="Poppins Bold"/>
                <a:sym typeface="Poppins Bold"/>
              </a:rPr>
              <a:t>Nếu không là Module ?</a:t>
            </a:r>
          </a:p>
        </p:txBody>
      </p:sp>
      <p:sp>
        <p:nvSpPr>
          <p:cNvPr id="22" name="TextBox 22"/>
          <p:cNvSpPr txBox="1"/>
          <p:nvPr/>
        </p:nvSpPr>
        <p:spPr>
          <a:xfrm>
            <a:off x="6279661" y="4510335"/>
            <a:ext cx="1254720" cy="588942"/>
          </a:xfrm>
          <a:prstGeom prst="rect">
            <a:avLst/>
          </a:prstGeom>
        </p:spPr>
        <p:txBody>
          <a:bodyPr lIns="0" tIns="0" rIns="0" bIns="0" rtlCol="0" anchor="t">
            <a:spAutoFit/>
          </a:bodyPr>
          <a:lstStyle/>
          <a:p>
            <a:pPr algn="ctr">
              <a:lnSpc>
                <a:spcPts val="4813"/>
              </a:lnSpc>
            </a:pPr>
            <a:r>
              <a:rPr lang="en-US" sz="3438" b="1">
                <a:solidFill>
                  <a:srgbClr val="000000"/>
                </a:solidFill>
                <a:latin typeface="Canva Sans Bold"/>
                <a:ea typeface="Canva Sans Bold"/>
                <a:cs typeface="Canva Sans Bold"/>
                <a:sym typeface="Canva Sans Bold"/>
              </a:rPr>
              <a:t>Apply</a:t>
            </a:r>
          </a:p>
        </p:txBody>
      </p:sp>
      <p:sp>
        <p:nvSpPr>
          <p:cNvPr id="23" name="TextBox 23"/>
          <p:cNvSpPr txBox="1"/>
          <p:nvPr/>
        </p:nvSpPr>
        <p:spPr>
          <a:xfrm>
            <a:off x="2011127" y="5181252"/>
            <a:ext cx="906810" cy="357801"/>
          </a:xfrm>
          <a:prstGeom prst="rect">
            <a:avLst/>
          </a:prstGeom>
        </p:spPr>
        <p:txBody>
          <a:bodyPr lIns="0" tIns="0" rIns="0" bIns="0" rtlCol="0" anchor="t">
            <a:spAutoFit/>
          </a:bodyPr>
          <a:lstStyle/>
          <a:p>
            <a:pPr algn="ctr">
              <a:lnSpc>
                <a:spcPts val="2853"/>
              </a:lnSpc>
            </a:pPr>
            <a:r>
              <a:rPr lang="en-US" sz="2038" b="1">
                <a:solidFill>
                  <a:srgbClr val="000000"/>
                </a:solidFill>
                <a:latin typeface="Canva Sans Bold"/>
                <a:ea typeface="Canva Sans Bold"/>
                <a:cs typeface="Canva Sans Bold"/>
                <a:sym typeface="Canva Sans Bold"/>
              </a:rPr>
              <a:t>main.tf</a:t>
            </a:r>
          </a:p>
        </p:txBody>
      </p:sp>
      <p:sp>
        <p:nvSpPr>
          <p:cNvPr id="24" name="TextBox 24"/>
          <p:cNvSpPr txBox="1"/>
          <p:nvPr/>
        </p:nvSpPr>
        <p:spPr>
          <a:xfrm>
            <a:off x="993148" y="5181252"/>
            <a:ext cx="764530" cy="357801"/>
          </a:xfrm>
          <a:prstGeom prst="rect">
            <a:avLst/>
          </a:prstGeom>
        </p:spPr>
        <p:txBody>
          <a:bodyPr lIns="0" tIns="0" rIns="0" bIns="0" rtlCol="0" anchor="t">
            <a:spAutoFit/>
          </a:bodyPr>
          <a:lstStyle/>
          <a:p>
            <a:pPr algn="ctr">
              <a:lnSpc>
                <a:spcPts val="2853"/>
              </a:lnSpc>
            </a:pPr>
            <a:r>
              <a:rPr lang="en-US" sz="2038" b="1">
                <a:solidFill>
                  <a:srgbClr val="000000"/>
                </a:solidFill>
                <a:latin typeface="Canva Sans Bold"/>
                <a:ea typeface="Canva Sans Bold"/>
                <a:cs typeface="Canva Sans Bold"/>
                <a:sym typeface="Canva Sans Bold"/>
              </a:rPr>
              <a:t>EC2.tf</a:t>
            </a:r>
          </a:p>
        </p:txBody>
      </p:sp>
      <p:sp>
        <p:nvSpPr>
          <p:cNvPr id="25" name="TextBox 25"/>
          <p:cNvSpPr txBox="1"/>
          <p:nvPr/>
        </p:nvSpPr>
        <p:spPr>
          <a:xfrm>
            <a:off x="972535" y="6819084"/>
            <a:ext cx="805755" cy="357801"/>
          </a:xfrm>
          <a:prstGeom prst="rect">
            <a:avLst/>
          </a:prstGeom>
        </p:spPr>
        <p:txBody>
          <a:bodyPr lIns="0" tIns="0" rIns="0" bIns="0" rtlCol="0" anchor="t">
            <a:spAutoFit/>
          </a:bodyPr>
          <a:lstStyle/>
          <a:p>
            <a:pPr algn="ctr">
              <a:lnSpc>
                <a:spcPts val="2853"/>
              </a:lnSpc>
            </a:pPr>
            <a:r>
              <a:rPr lang="en-US" sz="2038" b="1">
                <a:solidFill>
                  <a:srgbClr val="000000"/>
                </a:solidFill>
                <a:latin typeface="Canva Sans Bold"/>
                <a:ea typeface="Canva Sans Bold"/>
                <a:cs typeface="Canva Sans Bold"/>
                <a:sym typeface="Canva Sans Bold"/>
              </a:rPr>
              <a:t>VPC.tf</a:t>
            </a:r>
          </a:p>
        </p:txBody>
      </p:sp>
      <p:sp>
        <p:nvSpPr>
          <p:cNvPr id="26" name="TextBox 26"/>
          <p:cNvSpPr txBox="1"/>
          <p:nvPr/>
        </p:nvSpPr>
        <p:spPr>
          <a:xfrm>
            <a:off x="2263837" y="6819084"/>
            <a:ext cx="401389" cy="357801"/>
          </a:xfrm>
          <a:prstGeom prst="rect">
            <a:avLst/>
          </a:prstGeom>
        </p:spPr>
        <p:txBody>
          <a:bodyPr lIns="0" tIns="0" rIns="0" bIns="0" rtlCol="0" anchor="t">
            <a:spAutoFit/>
          </a:bodyPr>
          <a:lstStyle/>
          <a:p>
            <a:pPr algn="ctr">
              <a:lnSpc>
                <a:spcPts val="2853"/>
              </a:lnSpc>
            </a:pPr>
            <a:r>
              <a:rPr lang="en-US" sz="2038" b="1">
                <a:solidFill>
                  <a:srgbClr val="000000"/>
                </a:solidFill>
                <a:latin typeface="Canva Sans Bold"/>
                <a:ea typeface="Canva Sans Bold"/>
                <a:cs typeface="Canva Sans Bold"/>
                <a:sym typeface="Canva Sans Bold"/>
              </a:rPr>
              <a:t>*.tf</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8F9"/>
        </a:solidFill>
        <a:effectLst/>
      </p:bgPr>
    </p:bg>
    <p:spTree>
      <p:nvGrpSpPr>
        <p:cNvPr id="1" name=""/>
        <p:cNvGrpSpPr/>
        <p:nvPr/>
      </p:nvGrpSpPr>
      <p:grpSpPr>
        <a:xfrm>
          <a:off x="0" y="0"/>
          <a:ext cx="0" cy="0"/>
          <a:chOff x="0" y="0"/>
          <a:chExt cx="0" cy="0"/>
        </a:xfrm>
      </p:grpSpPr>
      <p:sp>
        <p:nvSpPr>
          <p:cNvPr id="2" name="Freeform 2"/>
          <p:cNvSpPr/>
          <p:nvPr/>
        </p:nvSpPr>
        <p:spPr>
          <a:xfrm>
            <a:off x="-782437" y="8468571"/>
            <a:ext cx="4769605" cy="4309989"/>
          </a:xfrm>
          <a:custGeom>
            <a:avLst/>
            <a:gdLst/>
            <a:ahLst/>
            <a:cxnLst/>
            <a:rect l="l" t="t" r="r" b="b"/>
            <a:pathLst>
              <a:path w="4769605" h="4309989">
                <a:moveTo>
                  <a:pt x="0" y="0"/>
                </a:moveTo>
                <a:lnTo>
                  <a:pt x="4769605" y="0"/>
                </a:lnTo>
                <a:lnTo>
                  <a:pt x="4769605" y="4309989"/>
                </a:lnTo>
                <a:lnTo>
                  <a:pt x="0" y="4309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07015" y="7348320"/>
            <a:ext cx="1773234" cy="1568095"/>
          </a:xfrm>
          <a:custGeom>
            <a:avLst/>
            <a:gdLst/>
            <a:ahLst/>
            <a:cxnLst/>
            <a:rect l="l" t="t" r="r" b="b"/>
            <a:pathLst>
              <a:path w="1773234" h="1568095">
                <a:moveTo>
                  <a:pt x="0" y="0"/>
                </a:moveTo>
                <a:lnTo>
                  <a:pt x="1773235" y="0"/>
                </a:lnTo>
                <a:lnTo>
                  <a:pt x="1773235" y="1568096"/>
                </a:lnTo>
                <a:lnTo>
                  <a:pt x="0" y="1568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48960" y="2982368"/>
            <a:ext cx="4374802" cy="4374802"/>
          </a:xfrm>
          <a:custGeom>
            <a:avLst/>
            <a:gdLst/>
            <a:ahLst/>
            <a:cxnLst/>
            <a:rect l="l" t="t" r="r" b="b"/>
            <a:pathLst>
              <a:path w="4374802" h="4374802">
                <a:moveTo>
                  <a:pt x="0" y="0"/>
                </a:moveTo>
                <a:lnTo>
                  <a:pt x="4374803" y="0"/>
                </a:lnTo>
                <a:lnTo>
                  <a:pt x="4374803" y="4374802"/>
                </a:lnTo>
                <a:lnTo>
                  <a:pt x="0" y="4374802"/>
                </a:lnTo>
                <a:lnTo>
                  <a:pt x="0" y="0"/>
                </a:lnTo>
                <a:close/>
              </a:path>
            </a:pathLst>
          </a:custGeom>
          <a:blipFill>
            <a:blip r:embed="rId6"/>
            <a:stretch>
              <a:fillRect/>
            </a:stretch>
          </a:blipFill>
        </p:spPr>
      </p:sp>
      <p:sp>
        <p:nvSpPr>
          <p:cNvPr id="5" name="Freeform 5"/>
          <p:cNvSpPr/>
          <p:nvPr/>
        </p:nvSpPr>
        <p:spPr>
          <a:xfrm>
            <a:off x="1197561" y="2125960"/>
            <a:ext cx="1390916" cy="1378746"/>
          </a:xfrm>
          <a:custGeom>
            <a:avLst/>
            <a:gdLst/>
            <a:ahLst/>
            <a:cxnLst/>
            <a:rect l="l" t="t" r="r" b="b"/>
            <a:pathLst>
              <a:path w="1390916" h="1378746">
                <a:moveTo>
                  <a:pt x="0" y="0"/>
                </a:moveTo>
                <a:lnTo>
                  <a:pt x="1390916" y="0"/>
                </a:lnTo>
                <a:lnTo>
                  <a:pt x="1390916" y="1378746"/>
                </a:lnTo>
                <a:lnTo>
                  <a:pt x="0" y="1378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538404" y="885660"/>
            <a:ext cx="3379115" cy="3430096"/>
          </a:xfrm>
          <a:custGeom>
            <a:avLst/>
            <a:gdLst/>
            <a:ahLst/>
            <a:cxnLst/>
            <a:rect l="l" t="t" r="r" b="b"/>
            <a:pathLst>
              <a:path w="3379115" h="3430096">
                <a:moveTo>
                  <a:pt x="0" y="0"/>
                </a:moveTo>
                <a:lnTo>
                  <a:pt x="3379115" y="0"/>
                </a:lnTo>
                <a:lnTo>
                  <a:pt x="3379115" y="3430096"/>
                </a:lnTo>
                <a:lnTo>
                  <a:pt x="0" y="3430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01819" y="-1687290"/>
            <a:ext cx="8169265" cy="3260279"/>
          </a:xfrm>
          <a:custGeom>
            <a:avLst/>
            <a:gdLst/>
            <a:ahLst/>
            <a:cxnLst/>
            <a:rect l="l" t="t" r="r" b="b"/>
            <a:pathLst>
              <a:path w="8169265" h="3260279">
                <a:moveTo>
                  <a:pt x="0" y="0"/>
                </a:moveTo>
                <a:lnTo>
                  <a:pt x="8169265" y="0"/>
                </a:lnTo>
                <a:lnTo>
                  <a:pt x="8169265" y="3260280"/>
                </a:lnTo>
                <a:lnTo>
                  <a:pt x="0" y="3260280"/>
                </a:lnTo>
                <a:lnTo>
                  <a:pt x="0" y="0"/>
                </a:lnTo>
                <a:close/>
              </a:path>
            </a:pathLst>
          </a:custGeom>
          <a:blipFill>
            <a:blip r:embed="rId11"/>
            <a:stretch>
              <a:fillRect/>
            </a:stretch>
          </a:blipFill>
        </p:spPr>
      </p:sp>
      <p:sp>
        <p:nvSpPr>
          <p:cNvPr id="8" name="Freeform 8"/>
          <p:cNvSpPr/>
          <p:nvPr/>
        </p:nvSpPr>
        <p:spPr>
          <a:xfrm>
            <a:off x="-301819" y="9867900"/>
            <a:ext cx="18891638" cy="755666"/>
          </a:xfrm>
          <a:custGeom>
            <a:avLst/>
            <a:gdLst/>
            <a:ahLst/>
            <a:cxnLst/>
            <a:rect l="l" t="t" r="r" b="b"/>
            <a:pathLst>
              <a:path w="18891638" h="755666">
                <a:moveTo>
                  <a:pt x="0" y="0"/>
                </a:moveTo>
                <a:lnTo>
                  <a:pt x="18891638" y="0"/>
                </a:lnTo>
                <a:lnTo>
                  <a:pt x="18891638" y="755666"/>
                </a:lnTo>
                <a:lnTo>
                  <a:pt x="0" y="755666"/>
                </a:lnTo>
                <a:lnTo>
                  <a:pt x="0" y="0"/>
                </a:lnTo>
                <a:close/>
              </a:path>
            </a:pathLst>
          </a:custGeom>
          <a:blipFill>
            <a:blip r:embed="rId12"/>
            <a:stretch>
              <a:fillRect/>
            </a:stretch>
          </a:blipFill>
        </p:spPr>
      </p:sp>
      <p:sp>
        <p:nvSpPr>
          <p:cNvPr id="9" name="Freeform 9"/>
          <p:cNvSpPr/>
          <p:nvPr/>
        </p:nvSpPr>
        <p:spPr>
          <a:xfrm>
            <a:off x="8605136" y="1514146"/>
            <a:ext cx="2054763" cy="1468222"/>
          </a:xfrm>
          <a:custGeom>
            <a:avLst/>
            <a:gdLst/>
            <a:ahLst/>
            <a:cxnLst/>
            <a:rect l="l" t="t" r="r" b="b"/>
            <a:pathLst>
              <a:path w="2054763" h="1468222">
                <a:moveTo>
                  <a:pt x="0" y="0"/>
                </a:moveTo>
                <a:lnTo>
                  <a:pt x="2054763" y="0"/>
                </a:lnTo>
                <a:lnTo>
                  <a:pt x="2054763" y="1468222"/>
                </a:lnTo>
                <a:lnTo>
                  <a:pt x="0" y="14682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867446" y="-2852606"/>
            <a:ext cx="11992299" cy="4778541"/>
          </a:xfrm>
          <a:custGeom>
            <a:avLst/>
            <a:gdLst/>
            <a:ahLst/>
            <a:cxnLst/>
            <a:rect l="l" t="t" r="r" b="b"/>
            <a:pathLst>
              <a:path w="11992299" h="4778541">
                <a:moveTo>
                  <a:pt x="0" y="0"/>
                </a:moveTo>
                <a:lnTo>
                  <a:pt x="11992300" y="0"/>
                </a:lnTo>
                <a:lnTo>
                  <a:pt x="11992300" y="4778541"/>
                </a:lnTo>
                <a:lnTo>
                  <a:pt x="0" y="4778541"/>
                </a:lnTo>
                <a:lnTo>
                  <a:pt x="0" y="0"/>
                </a:lnTo>
                <a:close/>
              </a:path>
            </a:pathLst>
          </a:custGeom>
          <a:blipFill>
            <a:blip r:embed="rId15"/>
            <a:stretch>
              <a:fillRect/>
            </a:stretch>
          </a:blipFill>
        </p:spPr>
      </p:sp>
      <p:sp>
        <p:nvSpPr>
          <p:cNvPr id="11" name="Freeform 11"/>
          <p:cNvSpPr/>
          <p:nvPr/>
        </p:nvSpPr>
        <p:spPr>
          <a:xfrm>
            <a:off x="7592612" y="6831773"/>
            <a:ext cx="2718663" cy="2718663"/>
          </a:xfrm>
          <a:custGeom>
            <a:avLst/>
            <a:gdLst/>
            <a:ahLst/>
            <a:cxnLst/>
            <a:rect l="l" t="t" r="r" b="b"/>
            <a:pathLst>
              <a:path w="2718663" h="2718663">
                <a:moveTo>
                  <a:pt x="0" y="0"/>
                </a:moveTo>
                <a:lnTo>
                  <a:pt x="2718663" y="0"/>
                </a:lnTo>
                <a:lnTo>
                  <a:pt x="2718663" y="2718663"/>
                </a:lnTo>
                <a:lnTo>
                  <a:pt x="0" y="271866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grpSp>
        <p:nvGrpSpPr>
          <p:cNvPr id="12" name="Group 12"/>
          <p:cNvGrpSpPr/>
          <p:nvPr/>
        </p:nvGrpSpPr>
        <p:grpSpPr>
          <a:xfrm>
            <a:off x="1028700" y="8601921"/>
            <a:ext cx="2933449" cy="593512"/>
            <a:chOff x="0" y="0"/>
            <a:chExt cx="3911265" cy="791349"/>
          </a:xfrm>
        </p:grpSpPr>
        <p:grpSp>
          <p:nvGrpSpPr>
            <p:cNvPr id="13" name="Group 13"/>
            <p:cNvGrpSpPr/>
            <p:nvPr/>
          </p:nvGrpSpPr>
          <p:grpSpPr>
            <a:xfrm>
              <a:off x="0" y="0"/>
              <a:ext cx="3911265" cy="791349"/>
              <a:chOff x="0" y="0"/>
              <a:chExt cx="2008644" cy="406400"/>
            </a:xfrm>
          </p:grpSpPr>
          <p:sp>
            <p:nvSpPr>
              <p:cNvPr id="14" name="Freeform 14"/>
              <p:cNvSpPr/>
              <p:nvPr/>
            </p:nvSpPr>
            <p:spPr>
              <a:xfrm>
                <a:off x="0" y="0"/>
                <a:ext cx="2008644" cy="406400"/>
              </a:xfrm>
              <a:custGeom>
                <a:avLst/>
                <a:gdLst/>
                <a:ahLst/>
                <a:cxnLst/>
                <a:rect l="l" t="t" r="r" b="b"/>
                <a:pathLst>
                  <a:path w="2008644" h="406400">
                    <a:moveTo>
                      <a:pt x="1805444" y="0"/>
                    </a:moveTo>
                    <a:cubicBezTo>
                      <a:pt x="1917668" y="0"/>
                      <a:pt x="2008644" y="90976"/>
                      <a:pt x="2008644" y="203200"/>
                    </a:cubicBezTo>
                    <a:cubicBezTo>
                      <a:pt x="2008644" y="315424"/>
                      <a:pt x="1917668" y="406400"/>
                      <a:pt x="1805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5" name="TextBox 15"/>
              <p:cNvSpPr txBox="1"/>
              <p:nvPr/>
            </p:nvSpPr>
            <p:spPr>
              <a:xfrm>
                <a:off x="0" y="-38100"/>
                <a:ext cx="2008644" cy="444500"/>
              </a:xfrm>
              <a:prstGeom prst="rect">
                <a:avLst/>
              </a:prstGeom>
            </p:spPr>
            <p:txBody>
              <a:bodyPr lIns="50800" tIns="50800" rIns="50800" bIns="50800" rtlCol="0" anchor="ctr"/>
              <a:lstStyle/>
              <a:p>
                <a:pPr algn="ctr">
                  <a:lnSpc>
                    <a:spcPts val="2520"/>
                  </a:lnSpc>
                </a:pPr>
                <a:r>
                  <a:rPr lang="en-US" sz="1800">
                    <a:solidFill>
                      <a:srgbClr val="000000"/>
                    </a:solidFill>
                    <a:latin typeface="Montserrat"/>
                    <a:ea typeface="Montserrat"/>
                    <a:cs typeface="Montserrat"/>
                    <a:sym typeface="Montserrat"/>
                  </a:rPr>
                  <a:t>         Nguyễn Văn Huân</a:t>
                </a:r>
              </a:p>
            </p:txBody>
          </p:sp>
        </p:grpSp>
        <p:sp>
          <p:nvSpPr>
            <p:cNvPr id="16" name="Freeform 16"/>
            <p:cNvSpPr/>
            <p:nvPr/>
          </p:nvSpPr>
          <p:spPr>
            <a:xfrm>
              <a:off x="266831" y="148888"/>
              <a:ext cx="493574" cy="493574"/>
            </a:xfrm>
            <a:custGeom>
              <a:avLst/>
              <a:gdLst/>
              <a:ahLst/>
              <a:cxnLst/>
              <a:rect l="l" t="t" r="r" b="b"/>
              <a:pathLst>
                <a:path w="493574" h="493574">
                  <a:moveTo>
                    <a:pt x="0" y="0"/>
                  </a:moveTo>
                  <a:lnTo>
                    <a:pt x="493574" y="0"/>
                  </a:lnTo>
                  <a:lnTo>
                    <a:pt x="493574" y="493573"/>
                  </a:lnTo>
                  <a:lnTo>
                    <a:pt x="0" y="4935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sp>
        <p:nvSpPr>
          <p:cNvPr id="17" name="TextBox 17"/>
          <p:cNvSpPr txBox="1"/>
          <p:nvPr/>
        </p:nvSpPr>
        <p:spPr>
          <a:xfrm>
            <a:off x="2802291" y="2534033"/>
            <a:ext cx="5593295" cy="637298"/>
          </a:xfrm>
          <a:prstGeom prst="rect">
            <a:avLst/>
          </a:prstGeom>
        </p:spPr>
        <p:txBody>
          <a:bodyPr lIns="0" tIns="0" rIns="0" bIns="0" rtlCol="0" anchor="t">
            <a:spAutoFit/>
          </a:bodyPr>
          <a:lstStyle/>
          <a:p>
            <a:pPr algn="l">
              <a:lnSpc>
                <a:spcPts val="5298"/>
              </a:lnSpc>
            </a:pPr>
            <a:r>
              <a:rPr lang="en-US" sz="3784" b="1">
                <a:solidFill>
                  <a:srgbClr val="000000"/>
                </a:solidFill>
                <a:latin typeface="Montserrat Ultra-Bold"/>
                <a:ea typeface="Montserrat Ultra-Bold"/>
                <a:cs typeface="Montserrat Ultra-Bold"/>
                <a:sym typeface="Montserrat Ultra-Bold"/>
              </a:rPr>
              <a:t>Huan Nguyen</a:t>
            </a:r>
          </a:p>
        </p:txBody>
      </p:sp>
      <p:sp>
        <p:nvSpPr>
          <p:cNvPr id="18" name="TextBox 18"/>
          <p:cNvSpPr txBox="1"/>
          <p:nvPr/>
        </p:nvSpPr>
        <p:spPr>
          <a:xfrm>
            <a:off x="942975" y="4338018"/>
            <a:ext cx="11282357" cy="2110733"/>
          </a:xfrm>
          <a:prstGeom prst="rect">
            <a:avLst/>
          </a:prstGeom>
        </p:spPr>
        <p:txBody>
          <a:bodyPr lIns="0" tIns="0" rIns="0" bIns="0" rtlCol="0" anchor="t">
            <a:spAutoFit/>
          </a:bodyPr>
          <a:lstStyle/>
          <a:p>
            <a:pPr algn="l">
              <a:lnSpc>
                <a:spcPts val="8189"/>
              </a:lnSpc>
            </a:pPr>
            <a:r>
              <a:rPr lang="en-US" sz="7799">
                <a:solidFill>
                  <a:srgbClr val="000000"/>
                </a:solidFill>
                <a:latin typeface="Montserrat"/>
                <a:ea typeface="Montserrat"/>
                <a:cs typeface="Montserrat"/>
                <a:sym typeface="Montserrat"/>
              </a:rPr>
              <a:t>Working with Module and Backend</a:t>
            </a:r>
          </a:p>
        </p:txBody>
      </p:sp>
      <p:sp>
        <p:nvSpPr>
          <p:cNvPr id="19" name="Freeform 19"/>
          <p:cNvSpPr/>
          <p:nvPr/>
        </p:nvSpPr>
        <p:spPr>
          <a:xfrm>
            <a:off x="1197561" y="7732382"/>
            <a:ext cx="367778" cy="525397"/>
          </a:xfrm>
          <a:custGeom>
            <a:avLst/>
            <a:gdLst/>
            <a:ahLst/>
            <a:cxnLst/>
            <a:rect l="l" t="t" r="r" b="b"/>
            <a:pathLst>
              <a:path w="367778" h="525397">
                <a:moveTo>
                  <a:pt x="0" y="0"/>
                </a:moveTo>
                <a:lnTo>
                  <a:pt x="367778" y="0"/>
                </a:lnTo>
                <a:lnTo>
                  <a:pt x="367778" y="525397"/>
                </a:lnTo>
                <a:lnTo>
                  <a:pt x="0" y="5253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TextBox 20"/>
          <p:cNvSpPr txBox="1"/>
          <p:nvPr/>
        </p:nvSpPr>
        <p:spPr>
          <a:xfrm>
            <a:off x="1704551" y="7926944"/>
            <a:ext cx="2697973" cy="330835"/>
          </a:xfrm>
          <a:prstGeom prst="rect">
            <a:avLst/>
          </a:prstGeom>
        </p:spPr>
        <p:txBody>
          <a:bodyPr lIns="0" tIns="0" rIns="0" bIns="0" rtlCol="0" anchor="t">
            <a:spAutoFit/>
          </a:bodyPr>
          <a:lstStyle/>
          <a:p>
            <a:pPr algn="l">
              <a:lnSpc>
                <a:spcPts val="2765"/>
              </a:lnSpc>
              <a:spcBef>
                <a:spcPct val="0"/>
              </a:spcBef>
            </a:pPr>
            <a:r>
              <a:rPr lang="en-US" sz="1975">
                <a:solidFill>
                  <a:srgbClr val="000000"/>
                </a:solidFill>
                <a:latin typeface="Montserrat"/>
                <a:ea typeface="Montserrat"/>
                <a:cs typeface="Montserrat"/>
                <a:sym typeface="Montserrat"/>
              </a:rPr>
              <a:t>Ha Noi, Viet Nam</a:t>
            </a:r>
          </a:p>
        </p:txBody>
      </p:sp>
      <p:sp>
        <p:nvSpPr>
          <p:cNvPr id="21" name="TextBox 21"/>
          <p:cNvSpPr txBox="1"/>
          <p:nvPr/>
        </p:nvSpPr>
        <p:spPr>
          <a:xfrm>
            <a:off x="1675976" y="6696815"/>
            <a:ext cx="12042381" cy="641980"/>
          </a:xfrm>
          <a:prstGeom prst="rect">
            <a:avLst/>
          </a:prstGeom>
        </p:spPr>
        <p:txBody>
          <a:bodyPr lIns="0" tIns="0" rIns="0" bIns="0" rtlCol="0" anchor="t">
            <a:spAutoFit/>
          </a:bodyPr>
          <a:lstStyle/>
          <a:p>
            <a:pPr algn="l">
              <a:lnSpc>
                <a:spcPts val="4934"/>
              </a:lnSpc>
            </a:pPr>
            <a:r>
              <a:rPr lang="en-US" sz="4699" i="1">
                <a:solidFill>
                  <a:srgbClr val="000000"/>
                </a:solidFill>
                <a:latin typeface="Montserrat Italics"/>
                <a:ea typeface="Montserrat Italics"/>
                <a:cs typeface="Montserrat Italics"/>
                <a:sym typeface="Montserrat Italics"/>
              </a:rPr>
              <a:t>2. Terraform backend (Tổng kết)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028700" y="3894483"/>
            <a:ext cx="3628085" cy="4414507"/>
            <a:chOff x="0" y="0"/>
            <a:chExt cx="1693662" cy="2060779"/>
          </a:xfrm>
        </p:grpSpPr>
        <p:sp>
          <p:nvSpPr>
            <p:cNvPr id="4" name="Freeform 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 name="TextBox 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1211305" y="4074774"/>
            <a:ext cx="3262874" cy="4031036"/>
            <a:chOff x="0" y="0"/>
            <a:chExt cx="1523174" cy="1881767"/>
          </a:xfrm>
        </p:grpSpPr>
        <p:sp>
          <p:nvSpPr>
            <p:cNvPr id="7" name="Freeform 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8" name="TextBox 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9" name="Group 9"/>
          <p:cNvGrpSpPr/>
          <p:nvPr/>
        </p:nvGrpSpPr>
        <p:grpSpPr>
          <a:xfrm>
            <a:off x="1891510" y="3131890"/>
            <a:ext cx="1902465" cy="190246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11" name="TextBox 1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2" name="Group 12"/>
          <p:cNvGrpSpPr/>
          <p:nvPr/>
        </p:nvGrpSpPr>
        <p:grpSpPr>
          <a:xfrm>
            <a:off x="5068240" y="3894483"/>
            <a:ext cx="3628085" cy="4414507"/>
            <a:chOff x="0" y="0"/>
            <a:chExt cx="1693662" cy="2060779"/>
          </a:xfrm>
        </p:grpSpPr>
        <p:sp>
          <p:nvSpPr>
            <p:cNvPr id="13" name="Freeform 13"/>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4" name="TextBox 14"/>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5" name="Group 15"/>
          <p:cNvGrpSpPr/>
          <p:nvPr/>
        </p:nvGrpSpPr>
        <p:grpSpPr>
          <a:xfrm>
            <a:off x="5250846" y="4074774"/>
            <a:ext cx="3262874" cy="4031036"/>
            <a:chOff x="0" y="0"/>
            <a:chExt cx="1523174" cy="1881767"/>
          </a:xfrm>
        </p:grpSpPr>
        <p:sp>
          <p:nvSpPr>
            <p:cNvPr id="16" name="Freeform 16"/>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17" name="TextBox 17"/>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5931050" y="3131890"/>
            <a:ext cx="1902465" cy="19024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9153525" y="3894483"/>
            <a:ext cx="3628085" cy="4414507"/>
            <a:chOff x="0" y="0"/>
            <a:chExt cx="1693662" cy="2060779"/>
          </a:xfrm>
        </p:grpSpPr>
        <p:sp>
          <p:nvSpPr>
            <p:cNvPr id="22" name="Freeform 22"/>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3" name="TextBox 23"/>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9336130" y="4074774"/>
            <a:ext cx="3262874" cy="4031036"/>
            <a:chOff x="0" y="0"/>
            <a:chExt cx="1523174" cy="1881767"/>
          </a:xfrm>
        </p:grpSpPr>
        <p:sp>
          <p:nvSpPr>
            <p:cNvPr id="25" name="Freeform 25"/>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26" name="TextBox 26"/>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10016335" y="3131890"/>
            <a:ext cx="1902465" cy="190246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13240781" y="3894483"/>
            <a:ext cx="3628085" cy="4414507"/>
            <a:chOff x="0" y="0"/>
            <a:chExt cx="1693662" cy="2060779"/>
          </a:xfrm>
        </p:grpSpPr>
        <p:sp>
          <p:nvSpPr>
            <p:cNvPr id="31" name="Freeform 31"/>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32" name="TextBox 32"/>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3423386" y="4074774"/>
            <a:ext cx="3262874" cy="4031036"/>
            <a:chOff x="0" y="0"/>
            <a:chExt cx="1523174" cy="1881767"/>
          </a:xfrm>
        </p:grpSpPr>
        <p:sp>
          <p:nvSpPr>
            <p:cNvPr id="34" name="Freeform 34"/>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35" name="TextBox 35"/>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14103591" y="3131890"/>
            <a:ext cx="1902465" cy="190246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38" name="TextBox 38"/>
            <p:cNvSpPr txBox="1"/>
            <p:nvPr/>
          </p:nvSpPr>
          <p:spPr>
            <a:xfrm>
              <a:off x="76200" y="28575"/>
              <a:ext cx="660400" cy="708025"/>
            </a:xfrm>
            <a:prstGeom prst="rect">
              <a:avLst/>
            </a:prstGeom>
          </p:spPr>
          <p:txBody>
            <a:bodyPr lIns="0" tIns="0" rIns="0" bIns="0" rtlCol="0" anchor="ctr"/>
            <a:lstStyle/>
            <a:p>
              <a:pPr algn="ctr">
                <a:lnSpc>
                  <a:spcPts val="3640"/>
                </a:lnSpc>
              </a:pPr>
              <a:endParaRPr/>
            </a:p>
            <a:p>
              <a:pPr algn="ctr">
                <a:lnSpc>
                  <a:spcPts val="3640"/>
                </a:lnSpc>
              </a:pPr>
              <a:endParaRPr/>
            </a:p>
          </p:txBody>
        </p:sp>
      </p:grpSp>
      <p:sp>
        <p:nvSpPr>
          <p:cNvPr id="39" name="Freeform 39"/>
          <p:cNvSpPr/>
          <p:nvPr/>
        </p:nvSpPr>
        <p:spPr>
          <a:xfrm>
            <a:off x="10451219" y="3390171"/>
            <a:ext cx="1215301" cy="1171109"/>
          </a:xfrm>
          <a:custGeom>
            <a:avLst/>
            <a:gdLst/>
            <a:ahLst/>
            <a:cxnLst/>
            <a:rect l="l" t="t" r="r" b="b"/>
            <a:pathLst>
              <a:path w="1215301" h="1171109">
                <a:moveTo>
                  <a:pt x="0" y="0"/>
                </a:moveTo>
                <a:lnTo>
                  <a:pt x="1215302" y="0"/>
                </a:lnTo>
                <a:lnTo>
                  <a:pt x="1215302" y="1171108"/>
                </a:lnTo>
                <a:lnTo>
                  <a:pt x="0" y="11711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0" name="Freeform 40"/>
          <p:cNvSpPr/>
          <p:nvPr/>
        </p:nvSpPr>
        <p:spPr>
          <a:xfrm>
            <a:off x="6233652" y="3434491"/>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1" name="Freeform 41"/>
          <p:cNvSpPr/>
          <p:nvPr/>
        </p:nvSpPr>
        <p:spPr>
          <a:xfrm>
            <a:off x="14613159" y="3426143"/>
            <a:ext cx="883328" cy="1099164"/>
          </a:xfrm>
          <a:custGeom>
            <a:avLst/>
            <a:gdLst/>
            <a:ahLst/>
            <a:cxnLst/>
            <a:rect l="l" t="t" r="r" b="b"/>
            <a:pathLst>
              <a:path w="883328" h="1099164">
                <a:moveTo>
                  <a:pt x="0" y="0"/>
                </a:moveTo>
                <a:lnTo>
                  <a:pt x="883328" y="0"/>
                </a:lnTo>
                <a:lnTo>
                  <a:pt x="883328" y="1099164"/>
                </a:lnTo>
                <a:lnTo>
                  <a:pt x="0" y="10991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2" name="Freeform 42"/>
          <p:cNvSpPr/>
          <p:nvPr/>
        </p:nvSpPr>
        <p:spPr>
          <a:xfrm>
            <a:off x="2058699" y="3390171"/>
            <a:ext cx="1544662" cy="1110226"/>
          </a:xfrm>
          <a:custGeom>
            <a:avLst/>
            <a:gdLst/>
            <a:ahLst/>
            <a:cxnLst/>
            <a:rect l="l" t="t" r="r" b="b"/>
            <a:pathLst>
              <a:path w="1544662" h="1110226">
                <a:moveTo>
                  <a:pt x="0" y="0"/>
                </a:moveTo>
                <a:lnTo>
                  <a:pt x="1544663" y="0"/>
                </a:lnTo>
                <a:lnTo>
                  <a:pt x="1544663" y="1110226"/>
                </a:lnTo>
                <a:lnTo>
                  <a:pt x="0" y="11102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3" name="TextBox 43"/>
          <p:cNvSpPr txBox="1"/>
          <p:nvPr/>
        </p:nvSpPr>
        <p:spPr>
          <a:xfrm>
            <a:off x="1404039" y="5783001"/>
            <a:ext cx="2877407" cy="1461955"/>
          </a:xfrm>
          <a:prstGeom prst="rect">
            <a:avLst/>
          </a:prstGeom>
        </p:spPr>
        <p:txBody>
          <a:bodyPr lIns="0" tIns="0" rIns="0" bIns="0" rtlCol="0" anchor="t">
            <a:spAutoFit/>
          </a:bodyPr>
          <a:lstStyle/>
          <a:p>
            <a:pPr marL="0" lvl="0" indent="0" algn="ctr">
              <a:lnSpc>
                <a:spcPts val="2369"/>
              </a:lnSpc>
              <a:spcBef>
                <a:spcPct val="0"/>
              </a:spcBef>
            </a:pPr>
            <a:r>
              <a:rPr lang="en-US" sz="1692">
                <a:solidFill>
                  <a:srgbClr val="101010"/>
                </a:solidFill>
                <a:latin typeface="Montserrat"/>
                <a:ea typeface="Montserrat"/>
                <a:cs typeface="Montserrat"/>
                <a:sym typeface="Montserrat"/>
              </a:rPr>
              <a:t> Luôn thông báo cho các thành viên trong nhóm khi bạn đang thực hiện thay đổi lớn hoặc apply các thay đổi.</a:t>
            </a:r>
          </a:p>
        </p:txBody>
      </p:sp>
      <p:sp>
        <p:nvSpPr>
          <p:cNvPr id="44" name="TextBox 44"/>
          <p:cNvSpPr txBox="1"/>
          <p:nvPr/>
        </p:nvSpPr>
        <p:spPr>
          <a:xfrm>
            <a:off x="1404039" y="5291530"/>
            <a:ext cx="2877407" cy="363701"/>
          </a:xfrm>
          <a:prstGeom prst="rect">
            <a:avLst/>
          </a:prstGeom>
        </p:spPr>
        <p:txBody>
          <a:bodyPr lIns="0" tIns="0" rIns="0" bIns="0" rtlCol="0" anchor="t">
            <a:spAutoFit/>
          </a:bodyPr>
          <a:lstStyle/>
          <a:p>
            <a:pPr marL="0" lvl="0" indent="0" algn="ctr">
              <a:lnSpc>
                <a:spcPts val="3053"/>
              </a:lnSpc>
              <a:spcBef>
                <a:spcPct val="0"/>
              </a:spcBef>
            </a:pPr>
            <a:r>
              <a:rPr lang="en-US" sz="2181" b="1">
                <a:solidFill>
                  <a:srgbClr val="000000"/>
                </a:solidFill>
                <a:latin typeface="Montserrat Bold"/>
                <a:ea typeface="Montserrat Bold"/>
                <a:cs typeface="Montserrat Bold"/>
                <a:sym typeface="Montserrat Bold"/>
              </a:rPr>
              <a:t>Giao tiếp</a:t>
            </a:r>
          </a:p>
        </p:txBody>
      </p:sp>
      <p:sp>
        <p:nvSpPr>
          <p:cNvPr id="45" name="TextBox 45"/>
          <p:cNvSpPr txBox="1"/>
          <p:nvPr/>
        </p:nvSpPr>
        <p:spPr>
          <a:xfrm>
            <a:off x="3422550" y="1836490"/>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b="1">
                <a:solidFill>
                  <a:srgbClr val="101010"/>
                </a:solidFill>
                <a:latin typeface="Montserrat Bold"/>
                <a:ea typeface="Montserrat Bold"/>
                <a:cs typeface="Montserrat Bold"/>
                <a:sym typeface="Montserrat Bold"/>
              </a:rPr>
              <a:t>Tổng kết</a:t>
            </a:r>
          </a:p>
        </p:txBody>
      </p:sp>
      <p:sp>
        <p:nvSpPr>
          <p:cNvPr id="46" name="TextBox 46"/>
          <p:cNvSpPr txBox="1"/>
          <p:nvPr/>
        </p:nvSpPr>
        <p:spPr>
          <a:xfrm>
            <a:off x="5443579" y="5783001"/>
            <a:ext cx="2877407" cy="871405"/>
          </a:xfrm>
          <a:prstGeom prst="rect">
            <a:avLst/>
          </a:prstGeom>
        </p:spPr>
        <p:txBody>
          <a:bodyPr lIns="0" tIns="0" rIns="0" bIns="0" rtlCol="0" anchor="t">
            <a:spAutoFit/>
          </a:bodyPr>
          <a:lstStyle/>
          <a:p>
            <a:pPr marL="0" lvl="0" indent="0" algn="ctr">
              <a:lnSpc>
                <a:spcPts val="2369"/>
              </a:lnSpc>
              <a:spcBef>
                <a:spcPct val="0"/>
              </a:spcBef>
            </a:pPr>
            <a:r>
              <a:rPr lang="en-US" sz="1692">
                <a:solidFill>
                  <a:srgbClr val="101010"/>
                </a:solidFill>
                <a:latin typeface="Montserrat"/>
                <a:ea typeface="Montserrat"/>
                <a:cs typeface="Montserrat"/>
                <a:sym typeface="Montserrat"/>
              </a:rPr>
              <a:t>Đảm bảo luôn cập nhật code và state mới nhất trước khi làm việc.</a:t>
            </a:r>
          </a:p>
        </p:txBody>
      </p:sp>
      <p:sp>
        <p:nvSpPr>
          <p:cNvPr id="47" name="TextBox 47"/>
          <p:cNvSpPr txBox="1"/>
          <p:nvPr/>
        </p:nvSpPr>
        <p:spPr>
          <a:xfrm>
            <a:off x="5443579" y="5291530"/>
            <a:ext cx="2877407" cy="363701"/>
          </a:xfrm>
          <a:prstGeom prst="rect">
            <a:avLst/>
          </a:prstGeom>
        </p:spPr>
        <p:txBody>
          <a:bodyPr lIns="0" tIns="0" rIns="0" bIns="0" rtlCol="0" anchor="t">
            <a:spAutoFit/>
          </a:bodyPr>
          <a:lstStyle/>
          <a:p>
            <a:pPr marL="0" lvl="0" indent="0" algn="ctr">
              <a:lnSpc>
                <a:spcPts val="3053"/>
              </a:lnSpc>
              <a:spcBef>
                <a:spcPct val="0"/>
              </a:spcBef>
            </a:pPr>
            <a:r>
              <a:rPr lang="en-US" sz="2181" b="1">
                <a:solidFill>
                  <a:srgbClr val="000000"/>
                </a:solidFill>
                <a:latin typeface="Montserrat Bold"/>
                <a:ea typeface="Montserrat Bold"/>
                <a:cs typeface="Montserrat Bold"/>
                <a:sym typeface="Montserrat Bold"/>
              </a:rPr>
              <a:t>Pull và merge</a:t>
            </a:r>
          </a:p>
        </p:txBody>
      </p:sp>
      <p:sp>
        <p:nvSpPr>
          <p:cNvPr id="48" name="TextBox 48"/>
          <p:cNvSpPr txBox="1"/>
          <p:nvPr/>
        </p:nvSpPr>
        <p:spPr>
          <a:xfrm>
            <a:off x="9528864" y="5783001"/>
            <a:ext cx="2877407" cy="1461955"/>
          </a:xfrm>
          <a:prstGeom prst="rect">
            <a:avLst/>
          </a:prstGeom>
        </p:spPr>
        <p:txBody>
          <a:bodyPr lIns="0" tIns="0" rIns="0" bIns="0" rtlCol="0" anchor="t">
            <a:spAutoFit/>
          </a:bodyPr>
          <a:lstStyle/>
          <a:p>
            <a:pPr marL="0" lvl="0" indent="0" algn="ctr">
              <a:lnSpc>
                <a:spcPts val="2369"/>
              </a:lnSpc>
              <a:spcBef>
                <a:spcPct val="0"/>
              </a:spcBef>
            </a:pPr>
            <a:r>
              <a:rPr lang="en-US" sz="1692">
                <a:solidFill>
                  <a:srgbClr val="101010"/>
                </a:solidFill>
                <a:latin typeface="Montserrat"/>
                <a:ea typeface="Montserrat"/>
                <a:cs typeface="Montserrat"/>
                <a:sym typeface="Montserrat"/>
              </a:rPr>
              <a:t> Trước khi áp dụng bất kỳ thay đổi nào, luôn chạy terraform plan để kiểm tra và xác nhận các thay đổi sẽ được áp dụng.</a:t>
            </a:r>
          </a:p>
        </p:txBody>
      </p:sp>
      <p:sp>
        <p:nvSpPr>
          <p:cNvPr id="49" name="TextBox 49"/>
          <p:cNvSpPr txBox="1"/>
          <p:nvPr/>
        </p:nvSpPr>
        <p:spPr>
          <a:xfrm>
            <a:off x="9528864" y="5291530"/>
            <a:ext cx="2877407" cy="363701"/>
          </a:xfrm>
          <a:prstGeom prst="rect">
            <a:avLst/>
          </a:prstGeom>
        </p:spPr>
        <p:txBody>
          <a:bodyPr lIns="0" tIns="0" rIns="0" bIns="0" rtlCol="0" anchor="t">
            <a:spAutoFit/>
          </a:bodyPr>
          <a:lstStyle/>
          <a:p>
            <a:pPr marL="0" lvl="0" indent="0" algn="ctr">
              <a:lnSpc>
                <a:spcPts val="3053"/>
              </a:lnSpc>
              <a:spcBef>
                <a:spcPct val="0"/>
              </a:spcBef>
            </a:pPr>
            <a:r>
              <a:rPr lang="en-US" sz="2181" b="1">
                <a:solidFill>
                  <a:srgbClr val="000000"/>
                </a:solidFill>
                <a:latin typeface="Montserrat Bold"/>
                <a:ea typeface="Montserrat Bold"/>
                <a:cs typeface="Montserrat Bold"/>
                <a:sym typeface="Montserrat Bold"/>
              </a:rPr>
              <a:t>terraform plan</a:t>
            </a:r>
          </a:p>
        </p:txBody>
      </p:sp>
      <p:sp>
        <p:nvSpPr>
          <p:cNvPr id="50" name="TextBox 50"/>
          <p:cNvSpPr txBox="1"/>
          <p:nvPr/>
        </p:nvSpPr>
        <p:spPr>
          <a:xfrm>
            <a:off x="13616120" y="5783001"/>
            <a:ext cx="2877407" cy="1166680"/>
          </a:xfrm>
          <a:prstGeom prst="rect">
            <a:avLst/>
          </a:prstGeom>
        </p:spPr>
        <p:txBody>
          <a:bodyPr lIns="0" tIns="0" rIns="0" bIns="0" rtlCol="0" anchor="t">
            <a:spAutoFit/>
          </a:bodyPr>
          <a:lstStyle/>
          <a:p>
            <a:pPr marL="0" lvl="0" indent="0" algn="ctr">
              <a:lnSpc>
                <a:spcPts val="2369"/>
              </a:lnSpc>
              <a:spcBef>
                <a:spcPct val="0"/>
              </a:spcBef>
            </a:pPr>
            <a:r>
              <a:rPr lang="en-US" sz="1692">
                <a:solidFill>
                  <a:srgbClr val="101010"/>
                </a:solidFill>
                <a:latin typeface="Montserrat"/>
                <a:ea typeface="Montserrat"/>
                <a:cs typeface="Montserrat"/>
                <a:sym typeface="Montserrat"/>
              </a:rPr>
              <a:t>Luôn đảm bảo state file được khóa khi thực hiện thay đổi để tránh xung đột.</a:t>
            </a:r>
          </a:p>
        </p:txBody>
      </p:sp>
      <p:sp>
        <p:nvSpPr>
          <p:cNvPr id="51" name="TextBox 51"/>
          <p:cNvSpPr txBox="1"/>
          <p:nvPr/>
        </p:nvSpPr>
        <p:spPr>
          <a:xfrm>
            <a:off x="13616120" y="5291530"/>
            <a:ext cx="2877407" cy="363701"/>
          </a:xfrm>
          <a:prstGeom prst="rect">
            <a:avLst/>
          </a:prstGeom>
        </p:spPr>
        <p:txBody>
          <a:bodyPr lIns="0" tIns="0" rIns="0" bIns="0" rtlCol="0" anchor="t">
            <a:spAutoFit/>
          </a:bodyPr>
          <a:lstStyle/>
          <a:p>
            <a:pPr marL="0" lvl="0" indent="0" algn="ctr">
              <a:lnSpc>
                <a:spcPts val="3053"/>
              </a:lnSpc>
              <a:spcBef>
                <a:spcPct val="0"/>
              </a:spcBef>
            </a:pPr>
            <a:r>
              <a:rPr lang="en-US" sz="2181" b="1">
                <a:solidFill>
                  <a:srgbClr val="000000"/>
                </a:solidFill>
                <a:latin typeface="Montserrat Bold"/>
                <a:ea typeface="Montserrat Bold"/>
                <a:cs typeface="Montserrat Bold"/>
                <a:sym typeface="Montserrat Bold"/>
              </a:rPr>
              <a:t>Locking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263350" y="2245166"/>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2502894" y="1295712"/>
            <a:ext cx="13663216" cy="76431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Nếu không là Module ?</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Khi dự án được mở rộng, nó gặp các vấn để sau: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Thiếu khả năng tổ chức</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Thiếu khả năng tái sử dụng</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Giảm hiệu suất làm việc nhóm</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Mọi người phải viết và quản lý code của riêng họ, dẫn đến trùng lặp công việc.</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Dự án trở nên kém hiệu quả và khó quản lý.</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Giảm khả năng bảo trì:</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Khó khăn trong việc tìm và sửa lỗi trong mã cơ sở hạ tầng.</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Cấu trúc mã lộn xộn khiến việc debug trở nên khó khăn.</a:t>
            </a: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315318" y="4095524"/>
            <a:ext cx="2433758" cy="2433758"/>
          </a:xfrm>
          <a:custGeom>
            <a:avLst/>
            <a:gdLst/>
            <a:ahLst/>
            <a:cxnLst/>
            <a:rect l="l" t="t" r="r" b="b"/>
            <a:pathLst>
              <a:path w="2433758" h="2433758">
                <a:moveTo>
                  <a:pt x="0" y="0"/>
                </a:moveTo>
                <a:lnTo>
                  <a:pt x="2433758" y="0"/>
                </a:lnTo>
                <a:lnTo>
                  <a:pt x="2433758" y="2433757"/>
                </a:lnTo>
                <a:lnTo>
                  <a:pt x="0" y="2433757"/>
                </a:lnTo>
                <a:lnTo>
                  <a:pt x="0" y="0"/>
                </a:lnTo>
                <a:close/>
              </a:path>
            </a:pathLst>
          </a:custGeom>
          <a:blipFill>
            <a:blip r:embed="rId11"/>
            <a:stretch>
              <a:fillRect/>
            </a:stretch>
          </a:blipFill>
        </p:spPr>
      </p:sp>
      <p:sp>
        <p:nvSpPr>
          <p:cNvPr id="8" name="Freeform 8"/>
          <p:cNvSpPr/>
          <p:nvPr/>
        </p:nvSpPr>
        <p:spPr>
          <a:xfrm>
            <a:off x="7947266" y="4580237"/>
            <a:ext cx="3451637" cy="1464331"/>
          </a:xfrm>
          <a:custGeom>
            <a:avLst/>
            <a:gdLst/>
            <a:ahLst/>
            <a:cxnLst/>
            <a:rect l="l" t="t" r="r" b="b"/>
            <a:pathLst>
              <a:path w="3451637" h="1464331">
                <a:moveTo>
                  <a:pt x="0" y="0"/>
                </a:moveTo>
                <a:lnTo>
                  <a:pt x="3451637" y="0"/>
                </a:lnTo>
                <a:lnTo>
                  <a:pt x="3451637" y="1464331"/>
                </a:lnTo>
                <a:lnTo>
                  <a:pt x="0" y="1464331"/>
                </a:lnTo>
                <a:lnTo>
                  <a:pt x="0" y="0"/>
                </a:lnTo>
                <a:close/>
              </a:path>
            </a:pathLst>
          </a:custGeom>
          <a:blipFill>
            <a:blip r:embed="rId12"/>
            <a:stretch>
              <a:fillRect/>
            </a:stretch>
          </a:blipFill>
        </p:spPr>
      </p:sp>
      <p:sp>
        <p:nvSpPr>
          <p:cNvPr id="9" name="Freeform 9"/>
          <p:cNvSpPr/>
          <p:nvPr/>
        </p:nvSpPr>
        <p:spPr>
          <a:xfrm>
            <a:off x="14010762" y="4106468"/>
            <a:ext cx="868092" cy="1047041"/>
          </a:xfrm>
          <a:custGeom>
            <a:avLst/>
            <a:gdLst/>
            <a:ahLst/>
            <a:cxnLst/>
            <a:rect l="l" t="t" r="r" b="b"/>
            <a:pathLst>
              <a:path w="868092" h="1047041">
                <a:moveTo>
                  <a:pt x="0" y="0"/>
                </a:moveTo>
                <a:lnTo>
                  <a:pt x="868092" y="0"/>
                </a:lnTo>
                <a:lnTo>
                  <a:pt x="868092" y="1047041"/>
                </a:lnTo>
                <a:lnTo>
                  <a:pt x="0" y="10470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pic>
        <p:nvPicPr>
          <p:cNvPr id="10" name="Picture 10"/>
          <p:cNvPicPr>
            <a:picLocks noChangeAspect="1"/>
          </p:cNvPicPr>
          <p:nvPr/>
        </p:nvPicPr>
        <p:blipFill>
          <a:blip r:embed="rId15"/>
          <a:srcRect/>
          <a:stretch>
            <a:fillRect/>
          </a:stretch>
        </p:blipFill>
        <p:spPr>
          <a:xfrm rot="8435315">
            <a:off x="6453323" y="4366904"/>
            <a:ext cx="2065262" cy="1858736"/>
          </a:xfrm>
          <a:prstGeom prst="rect">
            <a:avLst/>
          </a:prstGeom>
        </p:spPr>
      </p:pic>
      <p:sp>
        <p:nvSpPr>
          <p:cNvPr id="11" name="Freeform 11"/>
          <p:cNvSpPr/>
          <p:nvPr/>
        </p:nvSpPr>
        <p:spPr>
          <a:xfrm>
            <a:off x="3714328" y="5054337"/>
            <a:ext cx="1091814" cy="516130"/>
          </a:xfrm>
          <a:custGeom>
            <a:avLst/>
            <a:gdLst/>
            <a:ahLst/>
            <a:cxnLst/>
            <a:rect l="l" t="t" r="r" b="b"/>
            <a:pathLst>
              <a:path w="1091814" h="516130">
                <a:moveTo>
                  <a:pt x="0" y="0"/>
                </a:moveTo>
                <a:lnTo>
                  <a:pt x="1091814" y="0"/>
                </a:lnTo>
                <a:lnTo>
                  <a:pt x="1091814" y="516131"/>
                </a:lnTo>
                <a:lnTo>
                  <a:pt x="0" y="5161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1617978" y="5143500"/>
            <a:ext cx="1091814" cy="516130"/>
          </a:xfrm>
          <a:custGeom>
            <a:avLst/>
            <a:gdLst/>
            <a:ahLst/>
            <a:cxnLst/>
            <a:rect l="l" t="t" r="r" b="b"/>
            <a:pathLst>
              <a:path w="1091814" h="516130">
                <a:moveTo>
                  <a:pt x="0" y="0"/>
                </a:moveTo>
                <a:lnTo>
                  <a:pt x="1091815" y="0"/>
                </a:lnTo>
                <a:lnTo>
                  <a:pt x="1091815" y="516130"/>
                </a:lnTo>
                <a:lnTo>
                  <a:pt x="0" y="5161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3" name="Group 13"/>
          <p:cNvGrpSpPr/>
          <p:nvPr/>
        </p:nvGrpSpPr>
        <p:grpSpPr>
          <a:xfrm>
            <a:off x="1361339" y="3427527"/>
            <a:ext cx="2133914" cy="1782461"/>
            <a:chOff x="0" y="0"/>
            <a:chExt cx="562018" cy="469455"/>
          </a:xfrm>
        </p:grpSpPr>
        <p:sp>
          <p:nvSpPr>
            <p:cNvPr id="14" name="Freeform 14"/>
            <p:cNvSpPr/>
            <p:nvPr/>
          </p:nvSpPr>
          <p:spPr>
            <a:xfrm>
              <a:off x="0" y="0"/>
              <a:ext cx="562018" cy="469455"/>
            </a:xfrm>
            <a:custGeom>
              <a:avLst/>
              <a:gdLst/>
              <a:ahLst/>
              <a:cxnLst/>
              <a:rect l="l" t="t" r="r" b="b"/>
              <a:pathLst>
                <a:path w="562018" h="469455">
                  <a:moveTo>
                    <a:pt x="185030" y="0"/>
                  </a:moveTo>
                  <a:lnTo>
                    <a:pt x="376989" y="0"/>
                  </a:lnTo>
                  <a:cubicBezTo>
                    <a:pt x="479178" y="0"/>
                    <a:pt x="562018" y="82841"/>
                    <a:pt x="562018" y="185030"/>
                  </a:cubicBezTo>
                  <a:lnTo>
                    <a:pt x="562018" y="284425"/>
                  </a:lnTo>
                  <a:cubicBezTo>
                    <a:pt x="562018" y="333498"/>
                    <a:pt x="542524" y="380561"/>
                    <a:pt x="507824" y="415261"/>
                  </a:cubicBezTo>
                  <a:cubicBezTo>
                    <a:pt x="473125" y="449961"/>
                    <a:pt x="426061" y="469455"/>
                    <a:pt x="376989" y="469455"/>
                  </a:cubicBezTo>
                  <a:lnTo>
                    <a:pt x="185030" y="469455"/>
                  </a:lnTo>
                  <a:cubicBezTo>
                    <a:pt x="135957" y="469455"/>
                    <a:pt x="88894" y="449961"/>
                    <a:pt x="54194" y="415261"/>
                  </a:cubicBezTo>
                  <a:cubicBezTo>
                    <a:pt x="19494" y="380561"/>
                    <a:pt x="0" y="333498"/>
                    <a:pt x="0" y="284425"/>
                  </a:cubicBezTo>
                  <a:lnTo>
                    <a:pt x="0" y="185030"/>
                  </a:lnTo>
                  <a:cubicBezTo>
                    <a:pt x="0" y="135957"/>
                    <a:pt x="19494" y="88894"/>
                    <a:pt x="54194" y="54194"/>
                  </a:cubicBezTo>
                  <a:cubicBezTo>
                    <a:pt x="88894" y="19494"/>
                    <a:pt x="135957" y="0"/>
                    <a:pt x="185030" y="0"/>
                  </a:cubicBezTo>
                  <a:close/>
                </a:path>
              </a:pathLst>
            </a:custGeom>
            <a:solidFill>
              <a:srgbClr val="2FFFC7"/>
            </a:solidFill>
            <a:ln w="47625" cap="rnd">
              <a:solidFill>
                <a:srgbClr val="000000"/>
              </a:solidFill>
              <a:prstDash val="solid"/>
              <a:round/>
            </a:ln>
          </p:spPr>
        </p:sp>
        <p:sp>
          <p:nvSpPr>
            <p:cNvPr id="15" name="TextBox 15"/>
            <p:cNvSpPr txBox="1"/>
            <p:nvPr/>
          </p:nvSpPr>
          <p:spPr>
            <a:xfrm>
              <a:off x="0" y="-47625"/>
              <a:ext cx="562018" cy="517080"/>
            </a:xfrm>
            <a:prstGeom prst="rect">
              <a:avLst/>
            </a:prstGeom>
          </p:spPr>
          <p:txBody>
            <a:bodyPr lIns="50800" tIns="50800" rIns="50800" bIns="50800" rtlCol="0" anchor="ctr"/>
            <a:lstStyle/>
            <a:p>
              <a:pPr algn="ctr">
                <a:lnSpc>
                  <a:spcPts val="3640"/>
                </a:lnSpc>
              </a:pPr>
              <a:endParaRPr/>
            </a:p>
          </p:txBody>
        </p:sp>
      </p:grpSp>
      <p:sp>
        <p:nvSpPr>
          <p:cNvPr id="16" name="Freeform 16"/>
          <p:cNvSpPr/>
          <p:nvPr/>
        </p:nvSpPr>
        <p:spPr>
          <a:xfrm>
            <a:off x="1759506" y="4045032"/>
            <a:ext cx="517139" cy="666201"/>
          </a:xfrm>
          <a:custGeom>
            <a:avLst/>
            <a:gdLst/>
            <a:ahLst/>
            <a:cxnLst/>
            <a:rect l="l" t="t" r="r" b="b"/>
            <a:pathLst>
              <a:path w="517139" h="666201">
                <a:moveTo>
                  <a:pt x="0" y="0"/>
                </a:moveTo>
                <a:lnTo>
                  <a:pt x="517138" y="0"/>
                </a:lnTo>
                <a:lnTo>
                  <a:pt x="517138" y="666202"/>
                </a:lnTo>
                <a:lnTo>
                  <a:pt x="0" y="66620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7" name="Freeform 17"/>
          <p:cNvSpPr/>
          <p:nvPr/>
        </p:nvSpPr>
        <p:spPr>
          <a:xfrm>
            <a:off x="2542596" y="4045032"/>
            <a:ext cx="517139" cy="666201"/>
          </a:xfrm>
          <a:custGeom>
            <a:avLst/>
            <a:gdLst/>
            <a:ahLst/>
            <a:cxnLst/>
            <a:rect l="l" t="t" r="r" b="b"/>
            <a:pathLst>
              <a:path w="517139" h="666201">
                <a:moveTo>
                  <a:pt x="0" y="0"/>
                </a:moveTo>
                <a:lnTo>
                  <a:pt x="517139" y="0"/>
                </a:lnTo>
                <a:lnTo>
                  <a:pt x="517139" y="666202"/>
                </a:lnTo>
                <a:lnTo>
                  <a:pt x="0" y="66620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 name="Freeform 18"/>
          <p:cNvSpPr/>
          <p:nvPr/>
        </p:nvSpPr>
        <p:spPr>
          <a:xfrm>
            <a:off x="15298506" y="4122267"/>
            <a:ext cx="990801" cy="1031242"/>
          </a:xfrm>
          <a:custGeom>
            <a:avLst/>
            <a:gdLst/>
            <a:ahLst/>
            <a:cxnLst/>
            <a:rect l="l" t="t" r="r" b="b"/>
            <a:pathLst>
              <a:path w="990801" h="1031242">
                <a:moveTo>
                  <a:pt x="0" y="0"/>
                </a:moveTo>
                <a:lnTo>
                  <a:pt x="990801" y="0"/>
                </a:lnTo>
                <a:lnTo>
                  <a:pt x="990801" y="1031242"/>
                </a:lnTo>
                <a:lnTo>
                  <a:pt x="0" y="1031242"/>
                </a:lnTo>
                <a:lnTo>
                  <a:pt x="0" y="0"/>
                </a:lnTo>
                <a:close/>
              </a:path>
            </a:pathLst>
          </a:custGeom>
          <a:blipFill>
            <a:blip r:embed="rId20"/>
            <a:stretch>
              <a:fillRect/>
            </a:stretch>
          </a:blipFill>
        </p:spPr>
      </p:sp>
      <p:sp>
        <p:nvSpPr>
          <p:cNvPr id="19" name="Freeform 19"/>
          <p:cNvSpPr/>
          <p:nvPr/>
        </p:nvSpPr>
        <p:spPr>
          <a:xfrm>
            <a:off x="14444808" y="5217470"/>
            <a:ext cx="1349098" cy="1349098"/>
          </a:xfrm>
          <a:custGeom>
            <a:avLst/>
            <a:gdLst/>
            <a:ahLst/>
            <a:cxnLst/>
            <a:rect l="l" t="t" r="r" b="b"/>
            <a:pathLst>
              <a:path w="1349098" h="1349098">
                <a:moveTo>
                  <a:pt x="0" y="0"/>
                </a:moveTo>
                <a:lnTo>
                  <a:pt x="1349099" y="0"/>
                </a:lnTo>
                <a:lnTo>
                  <a:pt x="1349099" y="1349098"/>
                </a:lnTo>
                <a:lnTo>
                  <a:pt x="0" y="1349098"/>
                </a:lnTo>
                <a:lnTo>
                  <a:pt x="0" y="0"/>
                </a:lnTo>
                <a:close/>
              </a:path>
            </a:pathLst>
          </a:custGeom>
          <a:blipFill>
            <a:blip r:embed="rId21"/>
            <a:stretch>
              <a:fillRect/>
            </a:stretch>
          </a:blipFill>
        </p:spPr>
      </p:sp>
      <p:grpSp>
        <p:nvGrpSpPr>
          <p:cNvPr id="20" name="Group 20"/>
          <p:cNvGrpSpPr/>
          <p:nvPr/>
        </p:nvGrpSpPr>
        <p:grpSpPr>
          <a:xfrm>
            <a:off x="12881243" y="3684746"/>
            <a:ext cx="4476230" cy="2937526"/>
            <a:chOff x="0" y="0"/>
            <a:chExt cx="812800" cy="533400"/>
          </a:xfrm>
        </p:grpSpPr>
        <p:sp>
          <p:nvSpPr>
            <p:cNvPr id="21" name="Freeform 2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00000">
                <a:alpha val="0"/>
              </a:srgbClr>
            </a:solidFill>
            <a:ln w="38100" cap="sq">
              <a:solidFill>
                <a:srgbClr val="000000"/>
              </a:solidFill>
              <a:prstDash val="solid"/>
              <a:miter/>
            </a:ln>
          </p:spPr>
        </p:sp>
        <p:sp>
          <p:nvSpPr>
            <p:cNvPr id="22" name="TextBox 22"/>
            <p:cNvSpPr txBox="1"/>
            <p:nvPr/>
          </p:nvSpPr>
          <p:spPr>
            <a:xfrm>
              <a:off x="38100" y="41275"/>
              <a:ext cx="736600" cy="415925"/>
            </a:xfrm>
            <a:prstGeom prst="rect">
              <a:avLst/>
            </a:prstGeom>
          </p:spPr>
          <p:txBody>
            <a:bodyPr lIns="50800" tIns="50800" rIns="50800" bIns="50800" rtlCol="0" anchor="ctr"/>
            <a:lstStyle/>
            <a:p>
              <a:pPr algn="ctr">
                <a:lnSpc>
                  <a:spcPts val="3640"/>
                </a:lnSpc>
              </a:pPr>
              <a:endParaRPr/>
            </a:p>
          </p:txBody>
        </p:sp>
      </p:grpSp>
      <p:sp>
        <p:nvSpPr>
          <p:cNvPr id="23" name="TextBox 23"/>
          <p:cNvSpPr txBox="1"/>
          <p:nvPr/>
        </p:nvSpPr>
        <p:spPr>
          <a:xfrm>
            <a:off x="2483844" y="1295712"/>
            <a:ext cx="13609403" cy="17376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Terraform Module là gì ?</a:t>
            </a:r>
          </a:p>
          <a:p>
            <a:pPr marL="537525" lvl="1" indent="-268762" algn="l">
              <a:lnSpc>
                <a:spcPts val="4680"/>
              </a:lnSpc>
              <a:buFont typeface="Arial"/>
              <a:buChar char="•"/>
            </a:pPr>
            <a:r>
              <a:rPr lang="en-US" sz="2489" b="1" spc="-74">
                <a:solidFill>
                  <a:srgbClr val="000000"/>
                </a:solidFill>
                <a:latin typeface="Poppins Bold"/>
                <a:ea typeface="Poppins Bold"/>
                <a:cs typeface="Poppins Bold"/>
                <a:sym typeface="Poppins Bold"/>
              </a:rPr>
              <a:t> </a:t>
            </a:r>
            <a:r>
              <a:rPr lang="en-US" sz="2489" spc="-74">
                <a:solidFill>
                  <a:srgbClr val="000000"/>
                </a:solidFill>
                <a:latin typeface="Poppins"/>
                <a:ea typeface="Poppins"/>
                <a:cs typeface="Poppins"/>
                <a:sym typeface="Poppins"/>
              </a:rPr>
              <a:t>Là một đơn vị đóng gói tái sử dụng trong Terraform, giúp tổ chức code cơ sở hạ tầng phức tạp thành các thành phần nhỏ hơn, dễ quản lý và dễ sử dụng lại.</a:t>
            </a:r>
          </a:p>
        </p:txBody>
      </p:sp>
      <p:sp>
        <p:nvSpPr>
          <p:cNvPr id="24" name="TextBox 24"/>
          <p:cNvSpPr txBox="1"/>
          <p:nvPr/>
        </p:nvSpPr>
        <p:spPr>
          <a:xfrm>
            <a:off x="6604401" y="4266961"/>
            <a:ext cx="1184894" cy="559877"/>
          </a:xfrm>
          <a:prstGeom prst="rect">
            <a:avLst/>
          </a:prstGeom>
        </p:spPr>
        <p:txBody>
          <a:bodyPr lIns="0" tIns="0" rIns="0" bIns="0" rtlCol="0" anchor="t">
            <a:spAutoFit/>
          </a:bodyPr>
          <a:lstStyle/>
          <a:p>
            <a:pPr algn="ctr">
              <a:lnSpc>
                <a:spcPts val="4545"/>
              </a:lnSpc>
            </a:pPr>
            <a:r>
              <a:rPr lang="en-US" sz="3246" b="1">
                <a:solidFill>
                  <a:srgbClr val="000000"/>
                </a:solidFill>
                <a:latin typeface="Canva Sans Bold"/>
                <a:ea typeface="Canva Sans Bold"/>
                <a:cs typeface="Canva Sans Bold"/>
                <a:sym typeface="Canva Sans Bold"/>
              </a:rPr>
              <a:t>Apply</a:t>
            </a:r>
          </a:p>
        </p:txBody>
      </p:sp>
      <p:sp>
        <p:nvSpPr>
          <p:cNvPr id="25" name="TextBox 25"/>
          <p:cNvSpPr txBox="1"/>
          <p:nvPr/>
        </p:nvSpPr>
        <p:spPr>
          <a:xfrm>
            <a:off x="1743222" y="4731358"/>
            <a:ext cx="549706" cy="251595"/>
          </a:xfrm>
          <a:prstGeom prst="rect">
            <a:avLst/>
          </a:prstGeom>
        </p:spPr>
        <p:txBody>
          <a:bodyPr lIns="0" tIns="0" rIns="0" bIns="0" rtlCol="0" anchor="t">
            <a:spAutoFit/>
          </a:bodyPr>
          <a:lstStyle/>
          <a:p>
            <a:pPr algn="ctr">
              <a:lnSpc>
                <a:spcPts val="2051"/>
              </a:lnSpc>
            </a:pPr>
            <a:r>
              <a:rPr lang="en-US" sz="1465" b="1">
                <a:solidFill>
                  <a:srgbClr val="000000"/>
                </a:solidFill>
                <a:latin typeface="Canva Sans Bold"/>
                <a:ea typeface="Canva Sans Bold"/>
                <a:cs typeface="Canva Sans Bold"/>
                <a:sym typeface="Canva Sans Bold"/>
              </a:rPr>
              <a:t>EC2.tf</a:t>
            </a:r>
          </a:p>
        </p:txBody>
      </p:sp>
      <p:sp>
        <p:nvSpPr>
          <p:cNvPr id="26" name="TextBox 26"/>
          <p:cNvSpPr txBox="1"/>
          <p:nvPr/>
        </p:nvSpPr>
        <p:spPr>
          <a:xfrm>
            <a:off x="2656862" y="4731358"/>
            <a:ext cx="555761" cy="250453"/>
          </a:xfrm>
          <a:prstGeom prst="rect">
            <a:avLst/>
          </a:prstGeom>
        </p:spPr>
        <p:txBody>
          <a:bodyPr wrap="square" lIns="0" tIns="0" rIns="0" bIns="0" rtlCol="0" anchor="t">
            <a:spAutoFit/>
          </a:bodyPr>
          <a:lstStyle/>
          <a:p>
            <a:pPr algn="ctr">
              <a:lnSpc>
                <a:spcPts val="2051"/>
              </a:lnSpc>
            </a:pPr>
            <a:r>
              <a:rPr lang="en-US" sz="1465" b="1">
                <a:solidFill>
                  <a:srgbClr val="000000"/>
                </a:solidFill>
                <a:latin typeface="Canva Sans Bold"/>
                <a:ea typeface="Canva Sans Bold"/>
                <a:cs typeface="Canva Sans Bold"/>
                <a:sym typeface="Canva Sans Bold"/>
              </a:rPr>
              <a:t>*.tf</a:t>
            </a:r>
          </a:p>
        </p:txBody>
      </p:sp>
      <p:sp>
        <p:nvSpPr>
          <p:cNvPr id="27" name="TextBox 27"/>
          <p:cNvSpPr txBox="1"/>
          <p:nvPr/>
        </p:nvSpPr>
        <p:spPr>
          <a:xfrm>
            <a:off x="1434396" y="3577667"/>
            <a:ext cx="1994604" cy="346633"/>
          </a:xfrm>
          <a:prstGeom prst="rect">
            <a:avLst/>
          </a:prstGeom>
        </p:spPr>
        <p:txBody>
          <a:bodyPr wrap="square" lIns="0" tIns="0" rIns="0" bIns="0" rtlCol="0" anchor="t">
            <a:spAutoFit/>
          </a:bodyPr>
          <a:lstStyle/>
          <a:p>
            <a:pPr algn="ctr">
              <a:lnSpc>
                <a:spcPts val="2865"/>
              </a:lnSpc>
            </a:pPr>
            <a:r>
              <a:rPr lang="en-US" sz="2046" b="1">
                <a:solidFill>
                  <a:srgbClr val="000000"/>
                </a:solidFill>
                <a:latin typeface="Canva Sans Bold"/>
                <a:ea typeface="Canva Sans Bold"/>
                <a:cs typeface="Canva Sans Bold"/>
                <a:sym typeface="Canva Sans Bold"/>
              </a:rPr>
              <a:t>Module EC2</a:t>
            </a:r>
          </a:p>
        </p:txBody>
      </p:sp>
      <p:grpSp>
        <p:nvGrpSpPr>
          <p:cNvPr id="28" name="Group 28"/>
          <p:cNvGrpSpPr/>
          <p:nvPr/>
        </p:nvGrpSpPr>
        <p:grpSpPr>
          <a:xfrm>
            <a:off x="1361339" y="5589115"/>
            <a:ext cx="2133914" cy="1782461"/>
            <a:chOff x="0" y="0"/>
            <a:chExt cx="562018" cy="469455"/>
          </a:xfrm>
        </p:grpSpPr>
        <p:sp>
          <p:nvSpPr>
            <p:cNvPr id="29" name="Freeform 29"/>
            <p:cNvSpPr/>
            <p:nvPr/>
          </p:nvSpPr>
          <p:spPr>
            <a:xfrm>
              <a:off x="0" y="0"/>
              <a:ext cx="562018" cy="469455"/>
            </a:xfrm>
            <a:custGeom>
              <a:avLst/>
              <a:gdLst/>
              <a:ahLst/>
              <a:cxnLst/>
              <a:rect l="l" t="t" r="r" b="b"/>
              <a:pathLst>
                <a:path w="562018" h="469455">
                  <a:moveTo>
                    <a:pt x="185030" y="0"/>
                  </a:moveTo>
                  <a:lnTo>
                    <a:pt x="376989" y="0"/>
                  </a:lnTo>
                  <a:cubicBezTo>
                    <a:pt x="479178" y="0"/>
                    <a:pt x="562018" y="82841"/>
                    <a:pt x="562018" y="185030"/>
                  </a:cubicBezTo>
                  <a:lnTo>
                    <a:pt x="562018" y="284425"/>
                  </a:lnTo>
                  <a:cubicBezTo>
                    <a:pt x="562018" y="333498"/>
                    <a:pt x="542524" y="380561"/>
                    <a:pt x="507824" y="415261"/>
                  </a:cubicBezTo>
                  <a:cubicBezTo>
                    <a:pt x="473125" y="449961"/>
                    <a:pt x="426061" y="469455"/>
                    <a:pt x="376989" y="469455"/>
                  </a:cubicBezTo>
                  <a:lnTo>
                    <a:pt x="185030" y="469455"/>
                  </a:lnTo>
                  <a:cubicBezTo>
                    <a:pt x="135957" y="469455"/>
                    <a:pt x="88894" y="449961"/>
                    <a:pt x="54194" y="415261"/>
                  </a:cubicBezTo>
                  <a:cubicBezTo>
                    <a:pt x="19494" y="380561"/>
                    <a:pt x="0" y="333498"/>
                    <a:pt x="0" y="284425"/>
                  </a:cubicBezTo>
                  <a:lnTo>
                    <a:pt x="0" y="185030"/>
                  </a:lnTo>
                  <a:cubicBezTo>
                    <a:pt x="0" y="135957"/>
                    <a:pt x="19494" y="88894"/>
                    <a:pt x="54194" y="54194"/>
                  </a:cubicBezTo>
                  <a:cubicBezTo>
                    <a:pt x="88894" y="19494"/>
                    <a:pt x="135957" y="0"/>
                    <a:pt x="185030" y="0"/>
                  </a:cubicBezTo>
                  <a:close/>
                </a:path>
              </a:pathLst>
            </a:custGeom>
            <a:solidFill>
              <a:srgbClr val="2FFFC7"/>
            </a:solidFill>
            <a:ln w="47625" cap="rnd">
              <a:solidFill>
                <a:srgbClr val="000000"/>
              </a:solidFill>
              <a:prstDash val="solid"/>
              <a:round/>
            </a:ln>
          </p:spPr>
        </p:sp>
        <p:sp>
          <p:nvSpPr>
            <p:cNvPr id="30" name="TextBox 30"/>
            <p:cNvSpPr txBox="1"/>
            <p:nvPr/>
          </p:nvSpPr>
          <p:spPr>
            <a:xfrm>
              <a:off x="0" y="-47625"/>
              <a:ext cx="562018" cy="517080"/>
            </a:xfrm>
            <a:prstGeom prst="rect">
              <a:avLst/>
            </a:prstGeom>
          </p:spPr>
          <p:txBody>
            <a:bodyPr lIns="50800" tIns="50800" rIns="50800" bIns="50800" rtlCol="0" anchor="ctr"/>
            <a:lstStyle/>
            <a:p>
              <a:pPr algn="ctr">
                <a:lnSpc>
                  <a:spcPts val="3640"/>
                </a:lnSpc>
              </a:pPr>
              <a:endParaRPr/>
            </a:p>
          </p:txBody>
        </p:sp>
      </p:grpSp>
      <p:sp>
        <p:nvSpPr>
          <p:cNvPr id="31" name="Freeform 31"/>
          <p:cNvSpPr/>
          <p:nvPr/>
        </p:nvSpPr>
        <p:spPr>
          <a:xfrm>
            <a:off x="1759506" y="6206621"/>
            <a:ext cx="517139" cy="666201"/>
          </a:xfrm>
          <a:custGeom>
            <a:avLst/>
            <a:gdLst/>
            <a:ahLst/>
            <a:cxnLst/>
            <a:rect l="l" t="t" r="r" b="b"/>
            <a:pathLst>
              <a:path w="517139" h="666201">
                <a:moveTo>
                  <a:pt x="0" y="0"/>
                </a:moveTo>
                <a:lnTo>
                  <a:pt x="517138" y="0"/>
                </a:lnTo>
                <a:lnTo>
                  <a:pt x="517138" y="666201"/>
                </a:lnTo>
                <a:lnTo>
                  <a:pt x="0" y="66620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2" name="Freeform 32"/>
          <p:cNvSpPr/>
          <p:nvPr/>
        </p:nvSpPr>
        <p:spPr>
          <a:xfrm>
            <a:off x="2542596" y="6206621"/>
            <a:ext cx="517139" cy="666201"/>
          </a:xfrm>
          <a:custGeom>
            <a:avLst/>
            <a:gdLst/>
            <a:ahLst/>
            <a:cxnLst/>
            <a:rect l="l" t="t" r="r" b="b"/>
            <a:pathLst>
              <a:path w="517139" h="666201">
                <a:moveTo>
                  <a:pt x="0" y="0"/>
                </a:moveTo>
                <a:lnTo>
                  <a:pt x="517139" y="0"/>
                </a:lnTo>
                <a:lnTo>
                  <a:pt x="517139" y="666201"/>
                </a:lnTo>
                <a:lnTo>
                  <a:pt x="0" y="66620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3" name="TextBox 33"/>
          <p:cNvSpPr txBox="1"/>
          <p:nvPr/>
        </p:nvSpPr>
        <p:spPr>
          <a:xfrm>
            <a:off x="1728401" y="6892946"/>
            <a:ext cx="579348" cy="251595"/>
          </a:xfrm>
          <a:prstGeom prst="rect">
            <a:avLst/>
          </a:prstGeom>
        </p:spPr>
        <p:txBody>
          <a:bodyPr lIns="0" tIns="0" rIns="0" bIns="0" rtlCol="0" anchor="t">
            <a:spAutoFit/>
          </a:bodyPr>
          <a:lstStyle/>
          <a:p>
            <a:pPr algn="ctr">
              <a:lnSpc>
                <a:spcPts val="2051"/>
              </a:lnSpc>
            </a:pPr>
            <a:r>
              <a:rPr lang="en-US" sz="1465" b="1">
                <a:solidFill>
                  <a:srgbClr val="000000"/>
                </a:solidFill>
                <a:latin typeface="Canva Sans Bold"/>
                <a:ea typeface="Canva Sans Bold"/>
                <a:cs typeface="Canva Sans Bold"/>
                <a:sym typeface="Canva Sans Bold"/>
              </a:rPr>
              <a:t>VPC.tf</a:t>
            </a:r>
          </a:p>
        </p:txBody>
      </p:sp>
      <p:sp>
        <p:nvSpPr>
          <p:cNvPr id="34" name="TextBox 34"/>
          <p:cNvSpPr txBox="1"/>
          <p:nvPr/>
        </p:nvSpPr>
        <p:spPr>
          <a:xfrm>
            <a:off x="2656863" y="6892946"/>
            <a:ext cx="527628" cy="251595"/>
          </a:xfrm>
          <a:prstGeom prst="rect">
            <a:avLst/>
          </a:prstGeom>
        </p:spPr>
        <p:txBody>
          <a:bodyPr wrap="square" lIns="0" tIns="0" rIns="0" bIns="0" rtlCol="0" anchor="t">
            <a:spAutoFit/>
          </a:bodyPr>
          <a:lstStyle/>
          <a:p>
            <a:pPr algn="ctr">
              <a:lnSpc>
                <a:spcPts val="2051"/>
              </a:lnSpc>
            </a:pPr>
            <a:r>
              <a:rPr lang="en-US" sz="1465" b="1">
                <a:solidFill>
                  <a:srgbClr val="000000"/>
                </a:solidFill>
                <a:latin typeface="Canva Sans Bold"/>
                <a:ea typeface="Canva Sans Bold"/>
                <a:cs typeface="Canva Sans Bold"/>
                <a:sym typeface="Canva Sans Bold"/>
              </a:rPr>
              <a:t>*.tf</a:t>
            </a:r>
          </a:p>
        </p:txBody>
      </p:sp>
      <p:sp>
        <p:nvSpPr>
          <p:cNvPr id="35" name="TextBox 35"/>
          <p:cNvSpPr txBox="1"/>
          <p:nvPr/>
        </p:nvSpPr>
        <p:spPr>
          <a:xfrm>
            <a:off x="1427189" y="5711267"/>
            <a:ext cx="2001811" cy="346633"/>
          </a:xfrm>
          <a:prstGeom prst="rect">
            <a:avLst/>
          </a:prstGeom>
        </p:spPr>
        <p:txBody>
          <a:bodyPr wrap="square" lIns="0" tIns="0" rIns="0" bIns="0" rtlCol="0" anchor="t">
            <a:spAutoFit/>
          </a:bodyPr>
          <a:lstStyle/>
          <a:p>
            <a:pPr algn="ctr">
              <a:lnSpc>
                <a:spcPts val="2865"/>
              </a:lnSpc>
            </a:pPr>
            <a:r>
              <a:rPr lang="en-US" sz="2046" b="1">
                <a:solidFill>
                  <a:srgbClr val="000000"/>
                </a:solidFill>
                <a:latin typeface="Canva Sans Bold"/>
                <a:ea typeface="Canva Sans Bold"/>
                <a:cs typeface="Canva Sans Bold"/>
                <a:sym typeface="Canva Sans Bold"/>
              </a:rPr>
              <a:t>Module VPC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483844" y="1295712"/>
            <a:ext cx="13178899" cy="70525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Tại sao sử dụng Terraform Module ?</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Tăng tính tái sử dụng:</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 Giúp dễ dàng sử dụng lại code cơ sở hạ tầng đã được viết và kiểm tra ở nhiều nơi khác nhau.</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Tăng tính mô-đun hóa: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Chia nhỏ cơ sở hạ tầng thành các thành phần logic, dễ dàng quản lý và bảo trì.</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Tăng tính linh hoạt: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Dễ dàng thay đổi và cập nhật các thành phần cơ sở hạ tầng mà không ảnh hưởng đến các thành phần khác.</a:t>
            </a:r>
          </a:p>
          <a:p>
            <a:pPr marL="537525" lvl="1" indent="-268762" algn="l">
              <a:lnSpc>
                <a:spcPts val="4680"/>
              </a:lnSpc>
              <a:buFont typeface="Arial"/>
              <a:buChar char="•"/>
            </a:pPr>
            <a:r>
              <a:rPr lang="en-US" sz="2489" spc="-74">
                <a:solidFill>
                  <a:srgbClr val="3652DD"/>
                </a:solidFill>
                <a:latin typeface="Poppins"/>
                <a:ea typeface="Poppins"/>
                <a:cs typeface="Poppins"/>
                <a:sym typeface="Poppins"/>
              </a:rPr>
              <a:t>Tăng khả năng bảo trì: </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Giúp dễ dàng tìm và sửa lỗi trong mã cơ sở hạ tầng.</a:t>
            </a:r>
          </a:p>
          <a:p>
            <a:pPr algn="l">
              <a:lnSpc>
                <a:spcPts val="4680"/>
              </a:lnSpc>
            </a:pPr>
            <a:endParaRPr lang="en-US" sz="2489" spc="-74">
              <a:solidFill>
                <a:srgbClr val="000000"/>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483844" y="1295712"/>
            <a:ext cx="13044366" cy="291871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Cách sử dụng Terraform Module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Được mô tả bằng block </a:t>
            </a:r>
            <a:r>
              <a:rPr lang="en-US" sz="2489" spc="-74">
                <a:solidFill>
                  <a:srgbClr val="3652DD"/>
                </a:solidFill>
                <a:latin typeface="Poppins"/>
                <a:ea typeface="Poppins"/>
                <a:cs typeface="Poppins"/>
                <a:sym typeface="Poppins"/>
              </a:rPr>
              <a:t>module</a:t>
            </a:r>
          </a:p>
          <a:p>
            <a:pPr marL="537525" lvl="1" indent="-268762" algn="l">
              <a:lnSpc>
                <a:spcPts val="4680"/>
              </a:lnSpc>
              <a:buFont typeface="Arial"/>
              <a:buChar char="•"/>
            </a:pPr>
            <a:r>
              <a:rPr lang="en-US" sz="2489" spc="-74">
                <a:solidFill>
                  <a:srgbClr val="000000"/>
                </a:solidFill>
                <a:latin typeface="Poppins"/>
                <a:ea typeface="Poppins"/>
                <a:cs typeface="Poppins"/>
                <a:sym typeface="Poppins"/>
              </a:rPr>
              <a:t>Các loại Module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Local module</a:t>
            </a:r>
          </a:p>
          <a:p>
            <a:pPr marL="1075049" lvl="2" indent="-358350" algn="l">
              <a:lnSpc>
                <a:spcPts val="4680"/>
              </a:lnSpc>
              <a:buFont typeface="Arial"/>
              <a:buChar char="⚬"/>
            </a:pPr>
            <a:r>
              <a:rPr lang="en-US" sz="2489" spc="-74">
                <a:solidFill>
                  <a:srgbClr val="000000"/>
                </a:solidFill>
                <a:latin typeface="Poppins"/>
                <a:ea typeface="Poppins"/>
                <a:cs typeface="Poppins"/>
                <a:sym typeface="Poppins"/>
              </a:rPr>
              <a:t>Remote module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886691" y="3654808"/>
            <a:ext cx="6839634" cy="3125927"/>
          </a:xfrm>
          <a:custGeom>
            <a:avLst/>
            <a:gdLst/>
            <a:ahLst/>
            <a:cxnLst/>
            <a:rect l="l" t="t" r="r" b="b"/>
            <a:pathLst>
              <a:path w="6839634" h="3125927">
                <a:moveTo>
                  <a:pt x="0" y="0"/>
                </a:moveTo>
                <a:lnTo>
                  <a:pt x="6839635" y="0"/>
                </a:lnTo>
                <a:lnTo>
                  <a:pt x="6839635" y="3125927"/>
                </a:lnTo>
                <a:lnTo>
                  <a:pt x="0" y="3125927"/>
                </a:lnTo>
                <a:lnTo>
                  <a:pt x="0" y="0"/>
                </a:lnTo>
                <a:close/>
              </a:path>
            </a:pathLst>
          </a:custGeom>
          <a:blipFill>
            <a:blip r:embed="rId9"/>
            <a:stretch>
              <a:fillRect/>
            </a:stretch>
          </a:blipFill>
        </p:spPr>
      </p:sp>
      <p:sp>
        <p:nvSpPr>
          <p:cNvPr id="7" name="TextBox 7"/>
          <p:cNvSpPr txBox="1"/>
          <p:nvPr/>
        </p:nvSpPr>
        <p:spPr>
          <a:xfrm>
            <a:off x="2483844" y="1295712"/>
            <a:ext cx="13044366" cy="11470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Cách sử dụng Terraform Module</a:t>
            </a:r>
          </a:p>
          <a:p>
            <a:pPr marL="537525" lvl="1" indent="-268762" algn="l">
              <a:lnSpc>
                <a:spcPts val="4680"/>
              </a:lnSpc>
              <a:buFont typeface="Arial"/>
              <a:buChar char="•"/>
            </a:pPr>
            <a:r>
              <a:rPr lang="en-US" sz="2489" b="1" spc="-74">
                <a:solidFill>
                  <a:srgbClr val="3652DD"/>
                </a:solidFill>
                <a:latin typeface="Poppins Bold"/>
                <a:ea typeface="Poppins Bold"/>
                <a:cs typeface="Poppins Bold"/>
                <a:sym typeface="Poppins Bold"/>
              </a:rPr>
              <a:t>Local module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332973"/>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97821" y="1402094"/>
            <a:ext cx="778294" cy="778294"/>
          </a:xfrm>
          <a:custGeom>
            <a:avLst/>
            <a:gdLst/>
            <a:ahLst/>
            <a:cxnLst/>
            <a:rect l="l" t="t" r="r" b="b"/>
            <a:pathLst>
              <a:path w="778294" h="778294">
                <a:moveTo>
                  <a:pt x="0" y="0"/>
                </a:moveTo>
                <a:lnTo>
                  <a:pt x="778294" y="0"/>
                </a:lnTo>
                <a:lnTo>
                  <a:pt x="778294" y="778294"/>
                </a:lnTo>
                <a:lnTo>
                  <a:pt x="0" y="7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0194" y="1454467"/>
            <a:ext cx="673548" cy="673548"/>
          </a:xfrm>
          <a:custGeom>
            <a:avLst/>
            <a:gdLst/>
            <a:ahLst/>
            <a:cxnLst/>
            <a:rect l="l" t="t" r="r" b="b"/>
            <a:pathLst>
              <a:path w="673548" h="673548">
                <a:moveTo>
                  <a:pt x="0" y="0"/>
                </a:moveTo>
                <a:lnTo>
                  <a:pt x="673548" y="0"/>
                </a:lnTo>
                <a:lnTo>
                  <a:pt x="673548" y="673548"/>
                </a:lnTo>
                <a:lnTo>
                  <a:pt x="0" y="673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496780" y="2843096"/>
            <a:ext cx="5882047" cy="4600809"/>
          </a:xfrm>
          <a:custGeom>
            <a:avLst/>
            <a:gdLst/>
            <a:ahLst/>
            <a:cxnLst/>
            <a:rect l="l" t="t" r="r" b="b"/>
            <a:pathLst>
              <a:path w="5882047" h="4600809">
                <a:moveTo>
                  <a:pt x="0" y="0"/>
                </a:moveTo>
                <a:lnTo>
                  <a:pt x="5882047" y="0"/>
                </a:lnTo>
                <a:lnTo>
                  <a:pt x="5882047" y="4600808"/>
                </a:lnTo>
                <a:lnTo>
                  <a:pt x="0" y="4600808"/>
                </a:lnTo>
                <a:lnTo>
                  <a:pt x="0" y="0"/>
                </a:lnTo>
                <a:close/>
              </a:path>
            </a:pathLst>
          </a:custGeom>
          <a:blipFill>
            <a:blip r:embed="rId9"/>
            <a:stretch>
              <a:fillRect/>
            </a:stretch>
          </a:blipFill>
        </p:spPr>
      </p:sp>
      <p:sp>
        <p:nvSpPr>
          <p:cNvPr id="7" name="Freeform 7"/>
          <p:cNvSpPr/>
          <p:nvPr/>
        </p:nvSpPr>
        <p:spPr>
          <a:xfrm>
            <a:off x="4384670" y="8018892"/>
            <a:ext cx="10699722" cy="1477008"/>
          </a:xfrm>
          <a:custGeom>
            <a:avLst/>
            <a:gdLst/>
            <a:ahLst/>
            <a:cxnLst/>
            <a:rect l="l" t="t" r="r" b="b"/>
            <a:pathLst>
              <a:path w="10699722" h="1477008">
                <a:moveTo>
                  <a:pt x="0" y="0"/>
                </a:moveTo>
                <a:lnTo>
                  <a:pt x="10699722" y="0"/>
                </a:lnTo>
                <a:lnTo>
                  <a:pt x="10699722" y="1477008"/>
                </a:lnTo>
                <a:lnTo>
                  <a:pt x="0" y="1477008"/>
                </a:lnTo>
                <a:lnTo>
                  <a:pt x="0" y="0"/>
                </a:lnTo>
                <a:close/>
              </a:path>
            </a:pathLst>
          </a:custGeom>
          <a:blipFill>
            <a:blip r:embed="rId10"/>
            <a:stretch>
              <a:fillRect/>
            </a:stretch>
          </a:blipFill>
        </p:spPr>
      </p:sp>
      <p:sp>
        <p:nvSpPr>
          <p:cNvPr id="8" name="TextBox 8"/>
          <p:cNvSpPr txBox="1"/>
          <p:nvPr/>
        </p:nvSpPr>
        <p:spPr>
          <a:xfrm>
            <a:off x="2483844" y="1295712"/>
            <a:ext cx="13044366" cy="1147065"/>
          </a:xfrm>
          <a:prstGeom prst="rect">
            <a:avLst/>
          </a:prstGeom>
        </p:spPr>
        <p:txBody>
          <a:bodyPr lIns="0" tIns="0" rIns="0" bIns="0" rtlCol="0" anchor="t">
            <a:spAutoFit/>
          </a:bodyPr>
          <a:lstStyle/>
          <a:p>
            <a:pPr algn="l">
              <a:lnSpc>
                <a:spcPts val="4680"/>
              </a:lnSpc>
            </a:pPr>
            <a:r>
              <a:rPr lang="en-US" sz="2489" b="1" spc="-74">
                <a:solidFill>
                  <a:srgbClr val="000000"/>
                </a:solidFill>
                <a:latin typeface="Poppins Bold"/>
                <a:ea typeface="Poppins Bold"/>
                <a:cs typeface="Poppins Bold"/>
                <a:sym typeface="Poppins Bold"/>
              </a:rPr>
              <a:t>Cách sử dụng Terraform Module</a:t>
            </a:r>
          </a:p>
          <a:p>
            <a:pPr marL="537525" lvl="1" indent="-268762" algn="l">
              <a:lnSpc>
                <a:spcPts val="4680"/>
              </a:lnSpc>
              <a:buFont typeface="Arial"/>
              <a:buChar char="•"/>
            </a:pPr>
            <a:r>
              <a:rPr lang="en-US" sz="2489" b="1" spc="-74">
                <a:solidFill>
                  <a:srgbClr val="3652DD"/>
                </a:solidFill>
                <a:latin typeface="Poppins Bold"/>
                <a:ea typeface="Poppins Bold"/>
                <a:cs typeface="Poppins Bold"/>
                <a:sym typeface="Poppins Bold"/>
              </a:rPr>
              <a:t>Remote module : </a:t>
            </a:r>
            <a:r>
              <a:rPr lang="en-US" sz="2489" spc="-74">
                <a:solidFill>
                  <a:srgbClr val="000000"/>
                </a:solidFill>
                <a:latin typeface="Poppins"/>
                <a:ea typeface="Poppins"/>
                <a:cs typeface="Poppins"/>
                <a:sym typeface="Poppins"/>
              </a:rPr>
              <a:t>Terraform Registry, Git, HTTP URLs, HCP Terraform,..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263350" y="2245166"/>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7413104"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Huan Nguyen</a:t>
              </a:r>
            </a:p>
          </p:txBody>
        </p:sp>
      </p:grpSp>
      <p:grpSp>
        <p:nvGrpSpPr>
          <p:cNvPr id="10" name="Group 10"/>
          <p:cNvGrpSpPr>
            <a:grpSpLocks noChangeAspect="1"/>
          </p:cNvGrpSpPr>
          <p:nvPr/>
        </p:nvGrpSpPr>
        <p:grpSpPr>
          <a:xfrm>
            <a:off x="7573250"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40" r="-940" b="-81933"/>
              </a:stretch>
            </a:blipFill>
          </p:spPr>
        </p:sp>
      </p:grpSp>
      <p:sp>
        <p:nvSpPr>
          <p:cNvPr id="14" name="TextBox 14"/>
          <p:cNvSpPr txBox="1"/>
          <p:nvPr/>
        </p:nvSpPr>
        <p:spPr>
          <a:xfrm>
            <a:off x="4043328" y="1019175"/>
            <a:ext cx="10201344" cy="1057275"/>
          </a:xfrm>
          <a:prstGeom prst="rect">
            <a:avLst/>
          </a:prstGeom>
        </p:spPr>
        <p:txBody>
          <a:bodyPr lIns="0" tIns="0" rIns="0" bIns="0" rtlCol="0" anchor="t">
            <a:spAutoFit/>
          </a:bodyPr>
          <a:lstStyle/>
          <a:p>
            <a:pPr marL="0" lvl="0" indent="0" algn="ctr">
              <a:lnSpc>
                <a:spcPts val="8299"/>
              </a:lnSpc>
              <a:spcBef>
                <a:spcPct val="0"/>
              </a:spcBef>
            </a:pPr>
            <a:r>
              <a:rPr lang="en-US" sz="6916" b="1">
                <a:solidFill>
                  <a:srgbClr val="F4F6FC"/>
                </a:solidFill>
                <a:latin typeface="Roboto Bold"/>
                <a:ea typeface="Roboto Bold"/>
                <a:cs typeface="Roboto Bold"/>
                <a:sym typeface="Roboto Bold"/>
              </a:rPr>
              <a:t>Thank you for watching</a:t>
            </a:r>
          </a:p>
        </p:txBody>
      </p:sp>
      <p:sp>
        <p:nvSpPr>
          <p:cNvPr id="15" name="TextBox 15"/>
          <p:cNvSpPr txBox="1"/>
          <p:nvPr/>
        </p:nvSpPr>
        <p:spPr>
          <a:xfrm>
            <a:off x="8052270" y="7362942"/>
            <a:ext cx="2183460" cy="356356"/>
          </a:xfrm>
          <a:prstGeom prst="rect">
            <a:avLst/>
          </a:prstGeom>
        </p:spPr>
        <p:txBody>
          <a:bodyPr lIns="0" tIns="0" rIns="0" bIns="0" rtlCol="0" anchor="t">
            <a:spAutoFit/>
          </a:bodyPr>
          <a:lstStyle/>
          <a:p>
            <a:pPr algn="ctr">
              <a:lnSpc>
                <a:spcPts val="3081"/>
              </a:lnSpc>
            </a:pPr>
            <a:r>
              <a:rPr lang="en-US" sz="1781" b="1">
                <a:solidFill>
                  <a:srgbClr val="000000"/>
                </a:solidFill>
                <a:latin typeface="Montserrat Bold"/>
                <a:ea typeface="Montserrat Bold"/>
                <a:cs typeface="Montserrat Bold"/>
                <a:sym typeface="Montserrat Bold"/>
              </a:rPr>
              <a:t>Cloud Engineer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951</Words>
  <Application>Microsoft Office PowerPoint</Application>
  <PresentationFormat>Custom</PresentationFormat>
  <Paragraphs>127</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Roboto Bold</vt:lpstr>
      <vt:lpstr>Montserrat Bold</vt:lpstr>
      <vt:lpstr>Canva Sans Bold</vt:lpstr>
      <vt:lpstr>Arial</vt:lpstr>
      <vt:lpstr>Poppins</vt:lpstr>
      <vt:lpstr>Montserrat</vt:lpstr>
      <vt:lpstr>Montserrat Ultra-Bold</vt:lpstr>
      <vt:lpstr>Calibri</vt:lpstr>
      <vt:lpstr>Montserrat Italics</vt:lpstr>
      <vt:lpstr>Canva Sans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Module and Backend</dc:title>
  <cp:lastModifiedBy>Huân Nguyễn</cp:lastModifiedBy>
  <cp:revision>3</cp:revision>
  <dcterms:created xsi:type="dcterms:W3CDTF">2006-08-16T00:00:00Z</dcterms:created>
  <dcterms:modified xsi:type="dcterms:W3CDTF">2024-10-01T08:59:50Z</dcterms:modified>
  <dc:identifier>DAGF9moBPxQ</dc:identifier>
</cp:coreProperties>
</file>